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</p:sldMasterIdLst>
  <p:notesMasterIdLst>
    <p:notesMasterId r:id="rId39"/>
  </p:notesMasterIdLst>
  <p:sldIdLst>
    <p:sldId id="259" r:id="rId2"/>
    <p:sldId id="274" r:id="rId3"/>
    <p:sldId id="310" r:id="rId4"/>
    <p:sldId id="292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</p:sldIdLst>
  <p:sldSz cx="9144000" cy="5143500" type="screen16x9"/>
  <p:notesSz cx="7315200" cy="9601200"/>
  <p:defaultTextStyle>
    <a:lvl1pPr marL="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9520" autoAdjust="0"/>
  </p:normalViewPr>
  <p:slideViewPr>
    <p:cSldViewPr>
      <p:cViewPr>
        <p:scale>
          <a:sx n="100" d="100"/>
          <a:sy n="100" d="100"/>
        </p:scale>
        <p:origin x="-282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latinLnBrk="0">
              <a:defRPr lang="nl-NL" sz="1300"/>
            </a:lvl1pPr>
            <a:extLst/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latinLnBrk="0">
              <a:defRPr lang="nl-NL" sz="1300"/>
            </a:lvl1pPr>
            <a:extLst/>
          </a:lstStyle>
          <a:p>
            <a:fld id="{A8ADFD5B-A66C-449C-B6E8-FB716D07777D}" type="datetimeFigureOut">
              <a:pPr/>
              <a:t>6/30/2006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>
            <a:extLst/>
          </a:lstStyle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>
            <a:extLst/>
          </a:lstStyle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latinLnBrk="0">
              <a:defRPr lang="nl-NL" sz="1300"/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latinLnBrk="0">
              <a:defRPr lang="nl-NL" sz="13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8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9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nl-NL" smtClean="0">
                <a:solidFill>
                  <a:srgbClr val="FFFFFF"/>
                </a:solidFill>
              </a:rPr>
              <a:pPr algn="ctr"/>
              <a:t>13-3-2015</a:t>
            </a:fld>
            <a:endParaRPr kumimoji="0" lang="nl-NL" sz="2000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nl-NL">
              <a:solidFill>
                <a:schemeClr val="tx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nl-NL" smtClean="0">
                <a:solidFill>
                  <a:schemeClr val="tx2"/>
                </a:solidFill>
              </a:rPr>
              <a:pPr/>
              <a:t>‹#›</a:t>
            </a:fld>
            <a:endParaRPr kumimoji="0" lang="nl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8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nl-NL" smtClean="0"/>
              <a:pPr/>
              <a:t>13-3-2015</a:t>
            </a:fld>
            <a:endParaRPr kumimoji="0" lang="nl-NL" sz="1400">
              <a:solidFill>
                <a:schemeClr val="tx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nl-NL" sz="1400">
              <a:solidFill>
                <a:schemeClr val="tx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nl-N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5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nl-NL" smtClean="0"/>
              <a:pPr/>
              <a:t>13-3-2015</a:t>
            </a:fld>
            <a:endParaRPr kumimoji="0" lang="nl-NL" sz="1400">
              <a:solidFill>
                <a:schemeClr val="tx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nl-NL" sz="1400">
              <a:solidFill>
                <a:schemeClr val="tx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nl-N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5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nl-NL" smtClean="0"/>
              <a:pPr/>
              <a:t>13-3-2015</a:t>
            </a:fld>
            <a:endParaRPr kumimoji="0" lang="nl-NL" sz="1400">
              <a:solidFill>
                <a:schemeClr val="tx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nl-NL" sz="1400">
              <a:solidFill>
                <a:schemeClr val="tx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nl-N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nl-NL" smtClean="0"/>
              <a:pPr/>
              <a:t>13-3-2015</a:t>
            </a:fld>
            <a:endParaRPr kumimoji="0"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nl-NL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nl-NL" smtClean="0"/>
              <a:pPr/>
              <a:t>13-3-2015</a:t>
            </a:fld>
            <a:endParaRPr kumimoji="0"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nl-NL"/>
          </a:p>
        </p:txBody>
      </p:sp>
    </p:spTree>
    <p:extLst>
      <p:ext uri="{BB962C8B-B14F-4D97-AF65-F5344CB8AC3E}">
        <p14:creationId xmlns:p14="http://schemas.microsoft.com/office/powerpoint/2010/main" val="37703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nl-NL" smtClean="0"/>
              <a:pPr/>
              <a:t>13-3-2015</a:t>
            </a:fld>
            <a:endParaRPr kumimoji="0"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nl-NL"/>
          </a:p>
        </p:txBody>
      </p:sp>
    </p:spTree>
    <p:extLst>
      <p:ext uri="{BB962C8B-B14F-4D97-AF65-F5344CB8AC3E}">
        <p14:creationId xmlns:p14="http://schemas.microsoft.com/office/powerpoint/2010/main" val="392448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nl-NL" smtClean="0"/>
              <a:pPr/>
              <a:t>13-3-2015</a:t>
            </a:fld>
            <a:endParaRPr kumimoji="0"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nl-NL" smtClean="0">
                <a:solidFill>
                  <a:srgbClr val="FFFFFF"/>
                </a:solidFill>
              </a:rPr>
              <a:pPr/>
              <a:t>‹#›</a:t>
            </a:fld>
            <a:endParaRPr kumimoji="0"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nl-NL" smtClean="0"/>
              <a:pPr/>
              <a:t>13-3-2015</a:t>
            </a:fld>
            <a:endParaRPr kumimoji="0"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nl-NL" smtClean="0">
                <a:solidFill>
                  <a:schemeClr val="tx2"/>
                </a:solidFill>
              </a:rPr>
              <a:pPr/>
              <a:t>‹#›</a:t>
            </a:fld>
            <a:endParaRPr kumimoji="0" lang="nl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6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nl-NL" smtClean="0"/>
              <a:pPr/>
              <a:t>13-3-2015</a:t>
            </a:fld>
            <a:endParaRPr kumimoji="0"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nl-NL" smtClean="0">
                <a:solidFill>
                  <a:srgbClr val="FFFFFF"/>
                </a:solidFill>
              </a:rPr>
              <a:pPr/>
              <a:t>‹#›</a:t>
            </a:fld>
            <a:endParaRPr kumimoji="0"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nl-NL" smtClean="0"/>
              <a:pPr/>
              <a:t>13-3-2015</a:t>
            </a:fld>
            <a:endParaRPr kumimoji="0"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nl-NL" sz="2800"/>
          </a:p>
        </p:txBody>
      </p:sp>
    </p:spTree>
    <p:extLst>
      <p:ext uri="{BB962C8B-B14F-4D97-AF65-F5344CB8AC3E}">
        <p14:creationId xmlns:p14="http://schemas.microsoft.com/office/powerpoint/2010/main" val="346795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nl-NL" smtClean="0"/>
              <a:pPr/>
              <a:t>13-3-2015</a:t>
            </a:fld>
            <a:endParaRPr kumimoji="0" lang="nl-NL" sz="1400">
              <a:solidFill>
                <a:schemeClr val="tx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nl-NL" sz="1400">
              <a:solidFill>
                <a:schemeClr val="tx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nl-N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nl-N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3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10" Type="http://schemas.openxmlformats.org/officeDocument/2006/relationships/image" Target="../media/image80.png"/><Relationship Id="rId4" Type="http://schemas.openxmlformats.org/officeDocument/2006/relationships/image" Target="../media/image3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3.png"/><Relationship Id="rId9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3.pn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99.png"/><Relationship Id="rId15" Type="http://schemas.openxmlformats.org/officeDocument/2006/relationships/image" Target="../media/image10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3.png"/><Relationship Id="rId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2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3.png"/><Relationship Id="rId9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11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115.png"/><Relationship Id="rId4" Type="http://schemas.openxmlformats.org/officeDocument/2006/relationships/image" Target="../media/image3.png"/><Relationship Id="rId9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11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5" Type="http://schemas.openxmlformats.org/officeDocument/2006/relationships/image" Target="../media/image120.png"/><Relationship Id="rId4" Type="http://schemas.openxmlformats.org/officeDocument/2006/relationships/image" Target="../media/image3.png"/><Relationship Id="rId9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png"/><Relationship Id="rId5" Type="http://schemas.openxmlformats.org/officeDocument/2006/relationships/hyperlink" Target="http://www.google.com/url?url=http://www.quickanddirtytips.com/productivity/organization/how-a-life-map-can-help-reach-your-goals&amp;rct=j&amp;frm=1&amp;q=&amp;esrc=s&amp;sa=U&amp;ei=dUP8VI8Vxa-CBPDagvAP&amp;ved=0CCQQ9QEwBw&amp;usg=AFQjCNEr5PnUkNPqAj9EcsdHGgcvuMQYV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99" y="2337723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External Memory Geometric Data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Structures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nterval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tabbing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371950"/>
            <a:ext cx="9144000" cy="803841"/>
            <a:chOff x="0" y="4371950"/>
            <a:chExt cx="9144000" cy="803841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71950"/>
              <a:ext cx="9144000" cy="7715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48939" y="4637182"/>
              <a:ext cx="547260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fa-IR" b="1" dirty="0" smtClean="0">
                <a:cs typeface="B Nazanin" pitchFamily="2" charset="-7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41721" y="357986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Amir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Mesrikhani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483518"/>
            <a:ext cx="5873882" cy="16752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Interval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7204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Natural idea: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4246563" y="1578710"/>
            <a:ext cx="217488" cy="152400"/>
          </a:xfrm>
          <a:custGeom>
            <a:avLst/>
            <a:gdLst>
              <a:gd name="T0" fmla="*/ 0 w 549"/>
              <a:gd name="T1" fmla="*/ 0 h 379"/>
              <a:gd name="T2" fmla="*/ 430 w 549"/>
              <a:gd name="T3" fmla="*/ 144 h 379"/>
              <a:gd name="T4" fmla="*/ 549 w 549"/>
              <a:gd name="T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379">
                <a:moveTo>
                  <a:pt x="0" y="0"/>
                </a:moveTo>
                <a:lnTo>
                  <a:pt x="430" y="144"/>
                </a:lnTo>
                <a:lnTo>
                  <a:pt x="549" y="37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403726" y="1637448"/>
            <a:ext cx="60325" cy="93663"/>
          </a:xfrm>
          <a:custGeom>
            <a:avLst/>
            <a:gdLst>
              <a:gd name="T0" fmla="*/ 101 w 153"/>
              <a:gd name="T1" fmla="*/ 0 h 232"/>
              <a:gd name="T2" fmla="*/ 153 w 153"/>
              <a:gd name="T3" fmla="*/ 232 h 232"/>
              <a:gd name="T4" fmla="*/ 0 w 153"/>
              <a:gd name="T5" fmla="*/ 5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232">
                <a:moveTo>
                  <a:pt x="101" y="0"/>
                </a:moveTo>
                <a:lnTo>
                  <a:pt x="153" y="232"/>
                </a:lnTo>
                <a:lnTo>
                  <a:pt x="0" y="5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4"/>
          <p:cNvSpPr>
            <a:spLocks noChangeShapeType="1"/>
          </p:cNvSpPr>
          <p:nvPr/>
        </p:nvSpPr>
        <p:spPr bwMode="auto">
          <a:xfrm>
            <a:off x="1554163" y="2816960"/>
            <a:ext cx="3175" cy="104933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58"/>
          <p:cNvSpPr>
            <a:spLocks/>
          </p:cNvSpPr>
          <p:nvPr/>
        </p:nvSpPr>
        <p:spPr bwMode="auto">
          <a:xfrm>
            <a:off x="1554163" y="3866298"/>
            <a:ext cx="79375" cy="80963"/>
          </a:xfrm>
          <a:custGeom>
            <a:avLst/>
            <a:gdLst>
              <a:gd name="T0" fmla="*/ 0 w 202"/>
              <a:gd name="T1" fmla="*/ 0 h 201"/>
              <a:gd name="T2" fmla="*/ 0 w 202"/>
              <a:gd name="T3" fmla="*/ 6 h 201"/>
              <a:gd name="T4" fmla="*/ 0 w 202"/>
              <a:gd name="T5" fmla="*/ 14 h 201"/>
              <a:gd name="T6" fmla="*/ 1 w 202"/>
              <a:gd name="T7" fmla="*/ 21 h 201"/>
              <a:gd name="T8" fmla="*/ 2 w 202"/>
              <a:gd name="T9" fmla="*/ 28 h 201"/>
              <a:gd name="T10" fmla="*/ 4 w 202"/>
              <a:gd name="T11" fmla="*/ 36 h 201"/>
              <a:gd name="T12" fmla="*/ 5 w 202"/>
              <a:gd name="T13" fmla="*/ 42 h 201"/>
              <a:gd name="T14" fmla="*/ 6 w 202"/>
              <a:gd name="T15" fmla="*/ 49 h 201"/>
              <a:gd name="T16" fmla="*/ 8 w 202"/>
              <a:gd name="T17" fmla="*/ 56 h 201"/>
              <a:gd name="T18" fmla="*/ 10 w 202"/>
              <a:gd name="T19" fmla="*/ 63 h 201"/>
              <a:gd name="T20" fmla="*/ 13 w 202"/>
              <a:gd name="T21" fmla="*/ 69 h 201"/>
              <a:gd name="T22" fmla="*/ 15 w 202"/>
              <a:gd name="T23" fmla="*/ 76 h 201"/>
              <a:gd name="T24" fmla="*/ 18 w 202"/>
              <a:gd name="T25" fmla="*/ 83 h 201"/>
              <a:gd name="T26" fmla="*/ 22 w 202"/>
              <a:gd name="T27" fmla="*/ 90 h 201"/>
              <a:gd name="T28" fmla="*/ 25 w 202"/>
              <a:gd name="T29" fmla="*/ 95 h 201"/>
              <a:gd name="T30" fmla="*/ 28 w 202"/>
              <a:gd name="T31" fmla="*/ 102 h 201"/>
              <a:gd name="T32" fmla="*/ 32 w 202"/>
              <a:gd name="T33" fmla="*/ 108 h 201"/>
              <a:gd name="T34" fmla="*/ 36 w 202"/>
              <a:gd name="T35" fmla="*/ 114 h 201"/>
              <a:gd name="T36" fmla="*/ 41 w 202"/>
              <a:gd name="T37" fmla="*/ 120 h 201"/>
              <a:gd name="T38" fmla="*/ 44 w 202"/>
              <a:gd name="T39" fmla="*/ 126 h 201"/>
              <a:gd name="T40" fmla="*/ 50 w 202"/>
              <a:gd name="T41" fmla="*/ 131 h 201"/>
              <a:gd name="T42" fmla="*/ 54 w 202"/>
              <a:gd name="T43" fmla="*/ 137 h 201"/>
              <a:gd name="T44" fmla="*/ 59 w 202"/>
              <a:gd name="T45" fmla="*/ 141 h 201"/>
              <a:gd name="T46" fmla="*/ 64 w 202"/>
              <a:gd name="T47" fmla="*/ 147 h 201"/>
              <a:gd name="T48" fmla="*/ 70 w 202"/>
              <a:gd name="T49" fmla="*/ 152 h 201"/>
              <a:gd name="T50" fmla="*/ 74 w 202"/>
              <a:gd name="T51" fmla="*/ 156 h 201"/>
              <a:gd name="T52" fmla="*/ 81 w 202"/>
              <a:gd name="T53" fmla="*/ 160 h 201"/>
              <a:gd name="T54" fmla="*/ 87 w 202"/>
              <a:gd name="T55" fmla="*/ 165 h 201"/>
              <a:gd name="T56" fmla="*/ 92 w 202"/>
              <a:gd name="T57" fmla="*/ 168 h 201"/>
              <a:gd name="T58" fmla="*/ 98 w 202"/>
              <a:gd name="T59" fmla="*/ 173 h 201"/>
              <a:gd name="T60" fmla="*/ 105 w 202"/>
              <a:gd name="T61" fmla="*/ 176 h 201"/>
              <a:gd name="T62" fmla="*/ 112 w 202"/>
              <a:gd name="T63" fmla="*/ 180 h 201"/>
              <a:gd name="T64" fmla="*/ 117 w 202"/>
              <a:gd name="T65" fmla="*/ 182 h 201"/>
              <a:gd name="T66" fmla="*/ 124 w 202"/>
              <a:gd name="T67" fmla="*/ 185 h 201"/>
              <a:gd name="T68" fmla="*/ 131 w 202"/>
              <a:gd name="T69" fmla="*/ 187 h 201"/>
              <a:gd name="T70" fmla="*/ 137 w 202"/>
              <a:gd name="T71" fmla="*/ 190 h 201"/>
              <a:gd name="T72" fmla="*/ 144 w 202"/>
              <a:gd name="T73" fmla="*/ 192 h 201"/>
              <a:gd name="T74" fmla="*/ 151 w 202"/>
              <a:gd name="T75" fmla="*/ 194 h 201"/>
              <a:gd name="T76" fmla="*/ 159 w 202"/>
              <a:gd name="T77" fmla="*/ 195 h 201"/>
              <a:gd name="T78" fmla="*/ 166 w 202"/>
              <a:gd name="T79" fmla="*/ 198 h 201"/>
              <a:gd name="T80" fmla="*/ 172 w 202"/>
              <a:gd name="T81" fmla="*/ 199 h 201"/>
              <a:gd name="T82" fmla="*/ 180 w 202"/>
              <a:gd name="T83" fmla="*/ 200 h 201"/>
              <a:gd name="T84" fmla="*/ 187 w 202"/>
              <a:gd name="T85" fmla="*/ 200 h 201"/>
              <a:gd name="T86" fmla="*/ 194 w 202"/>
              <a:gd name="T87" fmla="*/ 200 h 201"/>
              <a:gd name="T88" fmla="*/ 202 w 202"/>
              <a:gd name="T89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2" h="201">
                <a:moveTo>
                  <a:pt x="0" y="0"/>
                </a:moveTo>
                <a:lnTo>
                  <a:pt x="0" y="6"/>
                </a:lnTo>
                <a:lnTo>
                  <a:pt x="0" y="14"/>
                </a:lnTo>
                <a:lnTo>
                  <a:pt x="1" y="21"/>
                </a:lnTo>
                <a:lnTo>
                  <a:pt x="2" y="28"/>
                </a:lnTo>
                <a:lnTo>
                  <a:pt x="4" y="36"/>
                </a:lnTo>
                <a:lnTo>
                  <a:pt x="5" y="42"/>
                </a:lnTo>
                <a:lnTo>
                  <a:pt x="6" y="49"/>
                </a:lnTo>
                <a:lnTo>
                  <a:pt x="8" y="56"/>
                </a:lnTo>
                <a:lnTo>
                  <a:pt x="10" y="63"/>
                </a:lnTo>
                <a:lnTo>
                  <a:pt x="13" y="69"/>
                </a:lnTo>
                <a:lnTo>
                  <a:pt x="15" y="76"/>
                </a:lnTo>
                <a:lnTo>
                  <a:pt x="18" y="83"/>
                </a:lnTo>
                <a:lnTo>
                  <a:pt x="22" y="90"/>
                </a:lnTo>
                <a:lnTo>
                  <a:pt x="25" y="95"/>
                </a:lnTo>
                <a:lnTo>
                  <a:pt x="28" y="102"/>
                </a:lnTo>
                <a:lnTo>
                  <a:pt x="32" y="108"/>
                </a:lnTo>
                <a:lnTo>
                  <a:pt x="36" y="114"/>
                </a:lnTo>
                <a:lnTo>
                  <a:pt x="41" y="120"/>
                </a:lnTo>
                <a:lnTo>
                  <a:pt x="44" y="126"/>
                </a:lnTo>
                <a:lnTo>
                  <a:pt x="50" y="131"/>
                </a:lnTo>
                <a:lnTo>
                  <a:pt x="54" y="137"/>
                </a:lnTo>
                <a:lnTo>
                  <a:pt x="59" y="141"/>
                </a:lnTo>
                <a:lnTo>
                  <a:pt x="64" y="147"/>
                </a:lnTo>
                <a:lnTo>
                  <a:pt x="70" y="152"/>
                </a:lnTo>
                <a:lnTo>
                  <a:pt x="74" y="156"/>
                </a:lnTo>
                <a:lnTo>
                  <a:pt x="81" y="160"/>
                </a:lnTo>
                <a:lnTo>
                  <a:pt x="87" y="165"/>
                </a:lnTo>
                <a:lnTo>
                  <a:pt x="92" y="168"/>
                </a:lnTo>
                <a:lnTo>
                  <a:pt x="98" y="173"/>
                </a:lnTo>
                <a:lnTo>
                  <a:pt x="105" y="176"/>
                </a:lnTo>
                <a:lnTo>
                  <a:pt x="112" y="180"/>
                </a:lnTo>
                <a:lnTo>
                  <a:pt x="117" y="182"/>
                </a:lnTo>
                <a:lnTo>
                  <a:pt x="124" y="185"/>
                </a:lnTo>
                <a:lnTo>
                  <a:pt x="131" y="187"/>
                </a:lnTo>
                <a:lnTo>
                  <a:pt x="137" y="190"/>
                </a:lnTo>
                <a:lnTo>
                  <a:pt x="144" y="192"/>
                </a:lnTo>
                <a:lnTo>
                  <a:pt x="151" y="194"/>
                </a:lnTo>
                <a:lnTo>
                  <a:pt x="159" y="195"/>
                </a:lnTo>
                <a:lnTo>
                  <a:pt x="166" y="198"/>
                </a:lnTo>
                <a:lnTo>
                  <a:pt x="172" y="199"/>
                </a:lnTo>
                <a:lnTo>
                  <a:pt x="180" y="200"/>
                </a:lnTo>
                <a:lnTo>
                  <a:pt x="187" y="200"/>
                </a:lnTo>
                <a:lnTo>
                  <a:pt x="194" y="200"/>
                </a:lnTo>
                <a:lnTo>
                  <a:pt x="202" y="201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59"/>
          <p:cNvSpPr>
            <a:spLocks/>
          </p:cNvSpPr>
          <p:nvPr/>
        </p:nvSpPr>
        <p:spPr bwMode="auto">
          <a:xfrm>
            <a:off x="2324101" y="3866298"/>
            <a:ext cx="82550" cy="80963"/>
          </a:xfrm>
          <a:custGeom>
            <a:avLst/>
            <a:gdLst>
              <a:gd name="T0" fmla="*/ 0 w 202"/>
              <a:gd name="T1" fmla="*/ 201 h 201"/>
              <a:gd name="T2" fmla="*/ 8 w 202"/>
              <a:gd name="T3" fmla="*/ 200 h 201"/>
              <a:gd name="T4" fmla="*/ 15 w 202"/>
              <a:gd name="T5" fmla="*/ 200 h 201"/>
              <a:gd name="T6" fmla="*/ 22 w 202"/>
              <a:gd name="T7" fmla="*/ 200 h 201"/>
              <a:gd name="T8" fmla="*/ 30 w 202"/>
              <a:gd name="T9" fmla="*/ 199 h 201"/>
              <a:gd name="T10" fmla="*/ 36 w 202"/>
              <a:gd name="T11" fmla="*/ 198 h 201"/>
              <a:gd name="T12" fmla="*/ 43 w 202"/>
              <a:gd name="T13" fmla="*/ 195 h 201"/>
              <a:gd name="T14" fmla="*/ 50 w 202"/>
              <a:gd name="T15" fmla="*/ 194 h 201"/>
              <a:gd name="T16" fmla="*/ 58 w 202"/>
              <a:gd name="T17" fmla="*/ 192 h 201"/>
              <a:gd name="T18" fmla="*/ 64 w 202"/>
              <a:gd name="T19" fmla="*/ 190 h 201"/>
              <a:gd name="T20" fmla="*/ 71 w 202"/>
              <a:gd name="T21" fmla="*/ 187 h 201"/>
              <a:gd name="T22" fmla="*/ 78 w 202"/>
              <a:gd name="T23" fmla="*/ 185 h 201"/>
              <a:gd name="T24" fmla="*/ 84 w 202"/>
              <a:gd name="T25" fmla="*/ 182 h 201"/>
              <a:gd name="T26" fmla="*/ 90 w 202"/>
              <a:gd name="T27" fmla="*/ 180 h 201"/>
              <a:gd name="T28" fmla="*/ 97 w 202"/>
              <a:gd name="T29" fmla="*/ 176 h 201"/>
              <a:gd name="T30" fmla="*/ 103 w 202"/>
              <a:gd name="T31" fmla="*/ 173 h 201"/>
              <a:gd name="T32" fmla="*/ 109 w 202"/>
              <a:gd name="T33" fmla="*/ 168 h 201"/>
              <a:gd name="T34" fmla="*/ 115 w 202"/>
              <a:gd name="T35" fmla="*/ 165 h 201"/>
              <a:gd name="T36" fmla="*/ 121 w 202"/>
              <a:gd name="T37" fmla="*/ 160 h 201"/>
              <a:gd name="T38" fmla="*/ 126 w 202"/>
              <a:gd name="T39" fmla="*/ 156 h 201"/>
              <a:gd name="T40" fmla="*/ 132 w 202"/>
              <a:gd name="T41" fmla="*/ 152 h 201"/>
              <a:gd name="T42" fmla="*/ 138 w 202"/>
              <a:gd name="T43" fmla="*/ 147 h 201"/>
              <a:gd name="T44" fmla="*/ 143 w 202"/>
              <a:gd name="T45" fmla="*/ 141 h 201"/>
              <a:gd name="T46" fmla="*/ 148 w 202"/>
              <a:gd name="T47" fmla="*/ 137 h 201"/>
              <a:gd name="T48" fmla="*/ 152 w 202"/>
              <a:gd name="T49" fmla="*/ 131 h 201"/>
              <a:gd name="T50" fmla="*/ 157 w 202"/>
              <a:gd name="T51" fmla="*/ 126 h 201"/>
              <a:gd name="T52" fmla="*/ 161 w 202"/>
              <a:gd name="T53" fmla="*/ 120 h 201"/>
              <a:gd name="T54" fmla="*/ 166 w 202"/>
              <a:gd name="T55" fmla="*/ 114 h 201"/>
              <a:gd name="T56" fmla="*/ 170 w 202"/>
              <a:gd name="T57" fmla="*/ 108 h 201"/>
              <a:gd name="T58" fmla="*/ 174 w 202"/>
              <a:gd name="T59" fmla="*/ 102 h 201"/>
              <a:gd name="T60" fmla="*/ 177 w 202"/>
              <a:gd name="T61" fmla="*/ 95 h 201"/>
              <a:gd name="T62" fmla="*/ 180 w 202"/>
              <a:gd name="T63" fmla="*/ 90 h 201"/>
              <a:gd name="T64" fmla="*/ 184 w 202"/>
              <a:gd name="T65" fmla="*/ 83 h 201"/>
              <a:gd name="T66" fmla="*/ 186 w 202"/>
              <a:gd name="T67" fmla="*/ 76 h 201"/>
              <a:gd name="T68" fmla="*/ 189 w 202"/>
              <a:gd name="T69" fmla="*/ 69 h 201"/>
              <a:gd name="T70" fmla="*/ 192 w 202"/>
              <a:gd name="T71" fmla="*/ 63 h 201"/>
              <a:gd name="T72" fmla="*/ 194 w 202"/>
              <a:gd name="T73" fmla="*/ 56 h 201"/>
              <a:gd name="T74" fmla="*/ 195 w 202"/>
              <a:gd name="T75" fmla="*/ 49 h 201"/>
              <a:gd name="T76" fmla="*/ 197 w 202"/>
              <a:gd name="T77" fmla="*/ 42 h 201"/>
              <a:gd name="T78" fmla="*/ 198 w 202"/>
              <a:gd name="T79" fmla="*/ 36 h 201"/>
              <a:gd name="T80" fmla="*/ 199 w 202"/>
              <a:gd name="T81" fmla="*/ 28 h 201"/>
              <a:gd name="T82" fmla="*/ 201 w 202"/>
              <a:gd name="T83" fmla="*/ 21 h 201"/>
              <a:gd name="T84" fmla="*/ 202 w 202"/>
              <a:gd name="T85" fmla="*/ 14 h 201"/>
              <a:gd name="T86" fmla="*/ 202 w 202"/>
              <a:gd name="T87" fmla="*/ 6 h 201"/>
              <a:gd name="T88" fmla="*/ 202 w 202"/>
              <a:gd name="T8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2" h="201">
                <a:moveTo>
                  <a:pt x="0" y="201"/>
                </a:moveTo>
                <a:lnTo>
                  <a:pt x="8" y="200"/>
                </a:lnTo>
                <a:lnTo>
                  <a:pt x="15" y="200"/>
                </a:lnTo>
                <a:lnTo>
                  <a:pt x="22" y="200"/>
                </a:lnTo>
                <a:lnTo>
                  <a:pt x="30" y="199"/>
                </a:lnTo>
                <a:lnTo>
                  <a:pt x="36" y="198"/>
                </a:lnTo>
                <a:lnTo>
                  <a:pt x="43" y="195"/>
                </a:lnTo>
                <a:lnTo>
                  <a:pt x="50" y="194"/>
                </a:lnTo>
                <a:lnTo>
                  <a:pt x="58" y="192"/>
                </a:lnTo>
                <a:lnTo>
                  <a:pt x="64" y="190"/>
                </a:lnTo>
                <a:lnTo>
                  <a:pt x="71" y="187"/>
                </a:lnTo>
                <a:lnTo>
                  <a:pt x="78" y="185"/>
                </a:lnTo>
                <a:lnTo>
                  <a:pt x="84" y="182"/>
                </a:lnTo>
                <a:lnTo>
                  <a:pt x="90" y="180"/>
                </a:lnTo>
                <a:lnTo>
                  <a:pt x="97" y="176"/>
                </a:lnTo>
                <a:lnTo>
                  <a:pt x="103" y="173"/>
                </a:lnTo>
                <a:lnTo>
                  <a:pt x="109" y="168"/>
                </a:lnTo>
                <a:lnTo>
                  <a:pt x="115" y="165"/>
                </a:lnTo>
                <a:lnTo>
                  <a:pt x="121" y="160"/>
                </a:lnTo>
                <a:lnTo>
                  <a:pt x="126" y="156"/>
                </a:lnTo>
                <a:lnTo>
                  <a:pt x="132" y="152"/>
                </a:lnTo>
                <a:lnTo>
                  <a:pt x="138" y="147"/>
                </a:lnTo>
                <a:lnTo>
                  <a:pt x="143" y="141"/>
                </a:lnTo>
                <a:lnTo>
                  <a:pt x="148" y="137"/>
                </a:lnTo>
                <a:lnTo>
                  <a:pt x="152" y="131"/>
                </a:lnTo>
                <a:lnTo>
                  <a:pt x="157" y="126"/>
                </a:lnTo>
                <a:lnTo>
                  <a:pt x="161" y="120"/>
                </a:lnTo>
                <a:lnTo>
                  <a:pt x="166" y="114"/>
                </a:lnTo>
                <a:lnTo>
                  <a:pt x="170" y="108"/>
                </a:lnTo>
                <a:lnTo>
                  <a:pt x="174" y="102"/>
                </a:lnTo>
                <a:lnTo>
                  <a:pt x="177" y="95"/>
                </a:lnTo>
                <a:lnTo>
                  <a:pt x="180" y="90"/>
                </a:lnTo>
                <a:lnTo>
                  <a:pt x="184" y="83"/>
                </a:lnTo>
                <a:lnTo>
                  <a:pt x="186" y="76"/>
                </a:lnTo>
                <a:lnTo>
                  <a:pt x="189" y="69"/>
                </a:lnTo>
                <a:lnTo>
                  <a:pt x="192" y="63"/>
                </a:lnTo>
                <a:lnTo>
                  <a:pt x="194" y="56"/>
                </a:lnTo>
                <a:lnTo>
                  <a:pt x="195" y="49"/>
                </a:lnTo>
                <a:lnTo>
                  <a:pt x="197" y="42"/>
                </a:lnTo>
                <a:lnTo>
                  <a:pt x="198" y="36"/>
                </a:lnTo>
                <a:lnTo>
                  <a:pt x="199" y="28"/>
                </a:lnTo>
                <a:lnTo>
                  <a:pt x="201" y="21"/>
                </a:lnTo>
                <a:lnTo>
                  <a:pt x="202" y="14"/>
                </a:lnTo>
                <a:lnTo>
                  <a:pt x="202" y="6"/>
                </a:lnTo>
                <a:lnTo>
                  <a:pt x="202" y="0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0"/>
          <p:cNvSpPr>
            <a:spLocks/>
          </p:cNvSpPr>
          <p:nvPr/>
        </p:nvSpPr>
        <p:spPr bwMode="auto">
          <a:xfrm>
            <a:off x="2324101" y="2735998"/>
            <a:ext cx="82550" cy="80963"/>
          </a:xfrm>
          <a:custGeom>
            <a:avLst/>
            <a:gdLst>
              <a:gd name="T0" fmla="*/ 202 w 202"/>
              <a:gd name="T1" fmla="*/ 201 h 201"/>
              <a:gd name="T2" fmla="*/ 202 w 202"/>
              <a:gd name="T3" fmla="*/ 194 h 201"/>
              <a:gd name="T4" fmla="*/ 202 w 202"/>
              <a:gd name="T5" fmla="*/ 187 h 201"/>
              <a:gd name="T6" fmla="*/ 201 w 202"/>
              <a:gd name="T7" fmla="*/ 180 h 201"/>
              <a:gd name="T8" fmla="*/ 199 w 202"/>
              <a:gd name="T9" fmla="*/ 173 h 201"/>
              <a:gd name="T10" fmla="*/ 198 w 202"/>
              <a:gd name="T11" fmla="*/ 165 h 201"/>
              <a:gd name="T12" fmla="*/ 197 w 202"/>
              <a:gd name="T13" fmla="*/ 159 h 201"/>
              <a:gd name="T14" fmla="*/ 195 w 202"/>
              <a:gd name="T15" fmla="*/ 152 h 201"/>
              <a:gd name="T16" fmla="*/ 194 w 202"/>
              <a:gd name="T17" fmla="*/ 145 h 201"/>
              <a:gd name="T18" fmla="*/ 192 w 202"/>
              <a:gd name="T19" fmla="*/ 138 h 201"/>
              <a:gd name="T20" fmla="*/ 189 w 202"/>
              <a:gd name="T21" fmla="*/ 132 h 201"/>
              <a:gd name="T22" fmla="*/ 186 w 202"/>
              <a:gd name="T23" fmla="*/ 125 h 201"/>
              <a:gd name="T24" fmla="*/ 184 w 202"/>
              <a:gd name="T25" fmla="*/ 118 h 201"/>
              <a:gd name="T26" fmla="*/ 180 w 202"/>
              <a:gd name="T27" fmla="*/ 111 h 201"/>
              <a:gd name="T28" fmla="*/ 177 w 202"/>
              <a:gd name="T29" fmla="*/ 106 h 201"/>
              <a:gd name="T30" fmla="*/ 174 w 202"/>
              <a:gd name="T31" fmla="*/ 99 h 201"/>
              <a:gd name="T32" fmla="*/ 170 w 202"/>
              <a:gd name="T33" fmla="*/ 93 h 201"/>
              <a:gd name="T34" fmla="*/ 166 w 202"/>
              <a:gd name="T35" fmla="*/ 87 h 201"/>
              <a:gd name="T36" fmla="*/ 161 w 202"/>
              <a:gd name="T37" fmla="*/ 81 h 201"/>
              <a:gd name="T38" fmla="*/ 157 w 202"/>
              <a:gd name="T39" fmla="*/ 75 h 201"/>
              <a:gd name="T40" fmla="*/ 152 w 202"/>
              <a:gd name="T41" fmla="*/ 70 h 201"/>
              <a:gd name="T42" fmla="*/ 148 w 202"/>
              <a:gd name="T43" fmla="*/ 64 h 201"/>
              <a:gd name="T44" fmla="*/ 143 w 202"/>
              <a:gd name="T45" fmla="*/ 60 h 201"/>
              <a:gd name="T46" fmla="*/ 138 w 202"/>
              <a:gd name="T47" fmla="*/ 54 h 201"/>
              <a:gd name="T48" fmla="*/ 132 w 202"/>
              <a:gd name="T49" fmla="*/ 49 h 201"/>
              <a:gd name="T50" fmla="*/ 126 w 202"/>
              <a:gd name="T51" fmla="*/ 45 h 201"/>
              <a:gd name="T52" fmla="*/ 121 w 202"/>
              <a:gd name="T53" fmla="*/ 40 h 201"/>
              <a:gd name="T54" fmla="*/ 115 w 202"/>
              <a:gd name="T55" fmla="*/ 36 h 201"/>
              <a:gd name="T56" fmla="*/ 109 w 202"/>
              <a:gd name="T57" fmla="*/ 33 h 201"/>
              <a:gd name="T58" fmla="*/ 103 w 202"/>
              <a:gd name="T59" fmla="*/ 28 h 201"/>
              <a:gd name="T60" fmla="*/ 97 w 202"/>
              <a:gd name="T61" fmla="*/ 25 h 201"/>
              <a:gd name="T62" fmla="*/ 90 w 202"/>
              <a:gd name="T63" fmla="*/ 21 h 201"/>
              <a:gd name="T64" fmla="*/ 84 w 202"/>
              <a:gd name="T65" fmla="*/ 19 h 201"/>
              <a:gd name="T66" fmla="*/ 78 w 202"/>
              <a:gd name="T67" fmla="*/ 16 h 201"/>
              <a:gd name="T68" fmla="*/ 71 w 202"/>
              <a:gd name="T69" fmla="*/ 13 h 201"/>
              <a:gd name="T70" fmla="*/ 64 w 202"/>
              <a:gd name="T71" fmla="*/ 11 h 201"/>
              <a:gd name="T72" fmla="*/ 58 w 202"/>
              <a:gd name="T73" fmla="*/ 9 h 201"/>
              <a:gd name="T74" fmla="*/ 50 w 202"/>
              <a:gd name="T75" fmla="*/ 7 h 201"/>
              <a:gd name="T76" fmla="*/ 43 w 202"/>
              <a:gd name="T77" fmla="*/ 6 h 201"/>
              <a:gd name="T78" fmla="*/ 36 w 202"/>
              <a:gd name="T79" fmla="*/ 3 h 201"/>
              <a:gd name="T80" fmla="*/ 30 w 202"/>
              <a:gd name="T81" fmla="*/ 2 h 201"/>
              <a:gd name="T82" fmla="*/ 22 w 202"/>
              <a:gd name="T83" fmla="*/ 1 h 201"/>
              <a:gd name="T84" fmla="*/ 15 w 202"/>
              <a:gd name="T85" fmla="*/ 1 h 201"/>
              <a:gd name="T86" fmla="*/ 8 w 202"/>
              <a:gd name="T87" fmla="*/ 1 h 201"/>
              <a:gd name="T88" fmla="*/ 0 w 202"/>
              <a:gd name="T8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2" h="201">
                <a:moveTo>
                  <a:pt x="202" y="201"/>
                </a:moveTo>
                <a:lnTo>
                  <a:pt x="202" y="194"/>
                </a:lnTo>
                <a:lnTo>
                  <a:pt x="202" y="187"/>
                </a:lnTo>
                <a:lnTo>
                  <a:pt x="201" y="180"/>
                </a:lnTo>
                <a:lnTo>
                  <a:pt x="199" y="173"/>
                </a:lnTo>
                <a:lnTo>
                  <a:pt x="198" y="165"/>
                </a:lnTo>
                <a:lnTo>
                  <a:pt x="197" y="159"/>
                </a:lnTo>
                <a:lnTo>
                  <a:pt x="195" y="152"/>
                </a:lnTo>
                <a:lnTo>
                  <a:pt x="194" y="145"/>
                </a:lnTo>
                <a:lnTo>
                  <a:pt x="192" y="138"/>
                </a:lnTo>
                <a:lnTo>
                  <a:pt x="189" y="132"/>
                </a:lnTo>
                <a:lnTo>
                  <a:pt x="186" y="125"/>
                </a:lnTo>
                <a:lnTo>
                  <a:pt x="184" y="118"/>
                </a:lnTo>
                <a:lnTo>
                  <a:pt x="180" y="111"/>
                </a:lnTo>
                <a:lnTo>
                  <a:pt x="177" y="106"/>
                </a:lnTo>
                <a:lnTo>
                  <a:pt x="174" y="99"/>
                </a:lnTo>
                <a:lnTo>
                  <a:pt x="170" y="93"/>
                </a:lnTo>
                <a:lnTo>
                  <a:pt x="166" y="87"/>
                </a:lnTo>
                <a:lnTo>
                  <a:pt x="161" y="81"/>
                </a:lnTo>
                <a:lnTo>
                  <a:pt x="157" y="75"/>
                </a:lnTo>
                <a:lnTo>
                  <a:pt x="152" y="70"/>
                </a:lnTo>
                <a:lnTo>
                  <a:pt x="148" y="64"/>
                </a:lnTo>
                <a:lnTo>
                  <a:pt x="143" y="60"/>
                </a:lnTo>
                <a:lnTo>
                  <a:pt x="138" y="54"/>
                </a:lnTo>
                <a:lnTo>
                  <a:pt x="132" y="49"/>
                </a:lnTo>
                <a:lnTo>
                  <a:pt x="126" y="45"/>
                </a:lnTo>
                <a:lnTo>
                  <a:pt x="121" y="40"/>
                </a:lnTo>
                <a:lnTo>
                  <a:pt x="115" y="36"/>
                </a:lnTo>
                <a:lnTo>
                  <a:pt x="109" y="33"/>
                </a:lnTo>
                <a:lnTo>
                  <a:pt x="103" y="28"/>
                </a:lnTo>
                <a:lnTo>
                  <a:pt x="97" y="25"/>
                </a:lnTo>
                <a:lnTo>
                  <a:pt x="90" y="21"/>
                </a:lnTo>
                <a:lnTo>
                  <a:pt x="84" y="19"/>
                </a:lnTo>
                <a:lnTo>
                  <a:pt x="78" y="16"/>
                </a:lnTo>
                <a:lnTo>
                  <a:pt x="71" y="13"/>
                </a:lnTo>
                <a:lnTo>
                  <a:pt x="64" y="11"/>
                </a:lnTo>
                <a:lnTo>
                  <a:pt x="58" y="9"/>
                </a:lnTo>
                <a:lnTo>
                  <a:pt x="50" y="7"/>
                </a:lnTo>
                <a:lnTo>
                  <a:pt x="43" y="6"/>
                </a:lnTo>
                <a:lnTo>
                  <a:pt x="36" y="3"/>
                </a:lnTo>
                <a:lnTo>
                  <a:pt x="30" y="2"/>
                </a:lnTo>
                <a:lnTo>
                  <a:pt x="22" y="1"/>
                </a:lnTo>
                <a:lnTo>
                  <a:pt x="15" y="1"/>
                </a:lnTo>
                <a:lnTo>
                  <a:pt x="8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1"/>
          <p:cNvSpPr>
            <a:spLocks/>
          </p:cNvSpPr>
          <p:nvPr/>
        </p:nvSpPr>
        <p:spPr bwMode="auto">
          <a:xfrm>
            <a:off x="1554163" y="2735998"/>
            <a:ext cx="79375" cy="80963"/>
          </a:xfrm>
          <a:custGeom>
            <a:avLst/>
            <a:gdLst>
              <a:gd name="T0" fmla="*/ 202 w 202"/>
              <a:gd name="T1" fmla="*/ 0 h 201"/>
              <a:gd name="T2" fmla="*/ 194 w 202"/>
              <a:gd name="T3" fmla="*/ 1 h 201"/>
              <a:gd name="T4" fmla="*/ 187 w 202"/>
              <a:gd name="T5" fmla="*/ 1 h 201"/>
              <a:gd name="T6" fmla="*/ 180 w 202"/>
              <a:gd name="T7" fmla="*/ 1 h 201"/>
              <a:gd name="T8" fmla="*/ 172 w 202"/>
              <a:gd name="T9" fmla="*/ 2 h 201"/>
              <a:gd name="T10" fmla="*/ 166 w 202"/>
              <a:gd name="T11" fmla="*/ 3 h 201"/>
              <a:gd name="T12" fmla="*/ 159 w 202"/>
              <a:gd name="T13" fmla="*/ 6 h 201"/>
              <a:gd name="T14" fmla="*/ 151 w 202"/>
              <a:gd name="T15" fmla="*/ 7 h 201"/>
              <a:gd name="T16" fmla="*/ 144 w 202"/>
              <a:gd name="T17" fmla="*/ 9 h 201"/>
              <a:gd name="T18" fmla="*/ 137 w 202"/>
              <a:gd name="T19" fmla="*/ 11 h 201"/>
              <a:gd name="T20" fmla="*/ 131 w 202"/>
              <a:gd name="T21" fmla="*/ 13 h 201"/>
              <a:gd name="T22" fmla="*/ 124 w 202"/>
              <a:gd name="T23" fmla="*/ 16 h 201"/>
              <a:gd name="T24" fmla="*/ 117 w 202"/>
              <a:gd name="T25" fmla="*/ 19 h 201"/>
              <a:gd name="T26" fmla="*/ 112 w 202"/>
              <a:gd name="T27" fmla="*/ 21 h 201"/>
              <a:gd name="T28" fmla="*/ 105 w 202"/>
              <a:gd name="T29" fmla="*/ 25 h 201"/>
              <a:gd name="T30" fmla="*/ 98 w 202"/>
              <a:gd name="T31" fmla="*/ 28 h 201"/>
              <a:gd name="T32" fmla="*/ 92 w 202"/>
              <a:gd name="T33" fmla="*/ 33 h 201"/>
              <a:gd name="T34" fmla="*/ 87 w 202"/>
              <a:gd name="T35" fmla="*/ 36 h 201"/>
              <a:gd name="T36" fmla="*/ 81 w 202"/>
              <a:gd name="T37" fmla="*/ 40 h 201"/>
              <a:gd name="T38" fmla="*/ 74 w 202"/>
              <a:gd name="T39" fmla="*/ 45 h 201"/>
              <a:gd name="T40" fmla="*/ 70 w 202"/>
              <a:gd name="T41" fmla="*/ 49 h 201"/>
              <a:gd name="T42" fmla="*/ 64 w 202"/>
              <a:gd name="T43" fmla="*/ 54 h 201"/>
              <a:gd name="T44" fmla="*/ 59 w 202"/>
              <a:gd name="T45" fmla="*/ 60 h 201"/>
              <a:gd name="T46" fmla="*/ 54 w 202"/>
              <a:gd name="T47" fmla="*/ 64 h 201"/>
              <a:gd name="T48" fmla="*/ 50 w 202"/>
              <a:gd name="T49" fmla="*/ 70 h 201"/>
              <a:gd name="T50" fmla="*/ 44 w 202"/>
              <a:gd name="T51" fmla="*/ 75 h 201"/>
              <a:gd name="T52" fmla="*/ 41 w 202"/>
              <a:gd name="T53" fmla="*/ 81 h 201"/>
              <a:gd name="T54" fmla="*/ 36 w 202"/>
              <a:gd name="T55" fmla="*/ 87 h 201"/>
              <a:gd name="T56" fmla="*/ 32 w 202"/>
              <a:gd name="T57" fmla="*/ 93 h 201"/>
              <a:gd name="T58" fmla="*/ 28 w 202"/>
              <a:gd name="T59" fmla="*/ 99 h 201"/>
              <a:gd name="T60" fmla="*/ 25 w 202"/>
              <a:gd name="T61" fmla="*/ 106 h 201"/>
              <a:gd name="T62" fmla="*/ 22 w 202"/>
              <a:gd name="T63" fmla="*/ 111 h 201"/>
              <a:gd name="T64" fmla="*/ 18 w 202"/>
              <a:gd name="T65" fmla="*/ 118 h 201"/>
              <a:gd name="T66" fmla="*/ 15 w 202"/>
              <a:gd name="T67" fmla="*/ 125 h 201"/>
              <a:gd name="T68" fmla="*/ 13 w 202"/>
              <a:gd name="T69" fmla="*/ 132 h 201"/>
              <a:gd name="T70" fmla="*/ 10 w 202"/>
              <a:gd name="T71" fmla="*/ 138 h 201"/>
              <a:gd name="T72" fmla="*/ 8 w 202"/>
              <a:gd name="T73" fmla="*/ 145 h 201"/>
              <a:gd name="T74" fmla="*/ 6 w 202"/>
              <a:gd name="T75" fmla="*/ 152 h 201"/>
              <a:gd name="T76" fmla="*/ 5 w 202"/>
              <a:gd name="T77" fmla="*/ 159 h 201"/>
              <a:gd name="T78" fmla="*/ 4 w 202"/>
              <a:gd name="T79" fmla="*/ 165 h 201"/>
              <a:gd name="T80" fmla="*/ 2 w 202"/>
              <a:gd name="T81" fmla="*/ 173 h 201"/>
              <a:gd name="T82" fmla="*/ 1 w 202"/>
              <a:gd name="T83" fmla="*/ 180 h 201"/>
              <a:gd name="T84" fmla="*/ 0 w 202"/>
              <a:gd name="T85" fmla="*/ 187 h 201"/>
              <a:gd name="T86" fmla="*/ 0 w 202"/>
              <a:gd name="T87" fmla="*/ 194 h 201"/>
              <a:gd name="T88" fmla="*/ 0 w 202"/>
              <a:gd name="T89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2" h="201">
                <a:moveTo>
                  <a:pt x="202" y="0"/>
                </a:moveTo>
                <a:lnTo>
                  <a:pt x="194" y="1"/>
                </a:lnTo>
                <a:lnTo>
                  <a:pt x="187" y="1"/>
                </a:lnTo>
                <a:lnTo>
                  <a:pt x="180" y="1"/>
                </a:lnTo>
                <a:lnTo>
                  <a:pt x="172" y="2"/>
                </a:lnTo>
                <a:lnTo>
                  <a:pt x="166" y="3"/>
                </a:lnTo>
                <a:lnTo>
                  <a:pt x="159" y="6"/>
                </a:lnTo>
                <a:lnTo>
                  <a:pt x="151" y="7"/>
                </a:lnTo>
                <a:lnTo>
                  <a:pt x="144" y="9"/>
                </a:lnTo>
                <a:lnTo>
                  <a:pt x="137" y="11"/>
                </a:lnTo>
                <a:lnTo>
                  <a:pt x="131" y="13"/>
                </a:lnTo>
                <a:lnTo>
                  <a:pt x="124" y="16"/>
                </a:lnTo>
                <a:lnTo>
                  <a:pt x="117" y="19"/>
                </a:lnTo>
                <a:lnTo>
                  <a:pt x="112" y="21"/>
                </a:lnTo>
                <a:lnTo>
                  <a:pt x="105" y="25"/>
                </a:lnTo>
                <a:lnTo>
                  <a:pt x="98" y="28"/>
                </a:lnTo>
                <a:lnTo>
                  <a:pt x="92" y="33"/>
                </a:lnTo>
                <a:lnTo>
                  <a:pt x="87" y="36"/>
                </a:lnTo>
                <a:lnTo>
                  <a:pt x="81" y="40"/>
                </a:lnTo>
                <a:lnTo>
                  <a:pt x="74" y="45"/>
                </a:lnTo>
                <a:lnTo>
                  <a:pt x="70" y="49"/>
                </a:lnTo>
                <a:lnTo>
                  <a:pt x="64" y="54"/>
                </a:lnTo>
                <a:lnTo>
                  <a:pt x="59" y="60"/>
                </a:lnTo>
                <a:lnTo>
                  <a:pt x="54" y="64"/>
                </a:lnTo>
                <a:lnTo>
                  <a:pt x="50" y="70"/>
                </a:lnTo>
                <a:lnTo>
                  <a:pt x="44" y="75"/>
                </a:lnTo>
                <a:lnTo>
                  <a:pt x="41" y="81"/>
                </a:lnTo>
                <a:lnTo>
                  <a:pt x="36" y="87"/>
                </a:lnTo>
                <a:lnTo>
                  <a:pt x="32" y="93"/>
                </a:lnTo>
                <a:lnTo>
                  <a:pt x="28" y="99"/>
                </a:lnTo>
                <a:lnTo>
                  <a:pt x="25" y="106"/>
                </a:lnTo>
                <a:lnTo>
                  <a:pt x="22" y="111"/>
                </a:lnTo>
                <a:lnTo>
                  <a:pt x="18" y="118"/>
                </a:lnTo>
                <a:lnTo>
                  <a:pt x="15" y="125"/>
                </a:lnTo>
                <a:lnTo>
                  <a:pt x="13" y="132"/>
                </a:lnTo>
                <a:lnTo>
                  <a:pt x="10" y="138"/>
                </a:lnTo>
                <a:lnTo>
                  <a:pt x="8" y="145"/>
                </a:lnTo>
                <a:lnTo>
                  <a:pt x="6" y="152"/>
                </a:lnTo>
                <a:lnTo>
                  <a:pt x="5" y="159"/>
                </a:lnTo>
                <a:lnTo>
                  <a:pt x="4" y="165"/>
                </a:lnTo>
                <a:lnTo>
                  <a:pt x="2" y="173"/>
                </a:lnTo>
                <a:lnTo>
                  <a:pt x="1" y="180"/>
                </a:lnTo>
                <a:lnTo>
                  <a:pt x="0" y="187"/>
                </a:lnTo>
                <a:lnTo>
                  <a:pt x="0" y="194"/>
                </a:lnTo>
                <a:lnTo>
                  <a:pt x="0" y="201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2"/>
          <p:cNvSpPr>
            <a:spLocks noChangeShapeType="1"/>
          </p:cNvSpPr>
          <p:nvPr/>
        </p:nvSpPr>
        <p:spPr bwMode="auto">
          <a:xfrm>
            <a:off x="649288" y="2816960"/>
            <a:ext cx="3175" cy="104933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3"/>
          <p:cNvSpPr>
            <a:spLocks noChangeShapeType="1"/>
          </p:cNvSpPr>
          <p:nvPr/>
        </p:nvSpPr>
        <p:spPr bwMode="auto">
          <a:xfrm>
            <a:off x="728663" y="3947260"/>
            <a:ext cx="690563" cy="317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64"/>
          <p:cNvSpPr>
            <a:spLocks noChangeShapeType="1"/>
          </p:cNvSpPr>
          <p:nvPr/>
        </p:nvSpPr>
        <p:spPr bwMode="auto">
          <a:xfrm flipV="1">
            <a:off x="1498601" y="2816960"/>
            <a:ext cx="3175" cy="104933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66"/>
          <p:cNvSpPr>
            <a:spLocks/>
          </p:cNvSpPr>
          <p:nvPr/>
        </p:nvSpPr>
        <p:spPr bwMode="auto">
          <a:xfrm>
            <a:off x="649288" y="3866298"/>
            <a:ext cx="79375" cy="80963"/>
          </a:xfrm>
          <a:custGeom>
            <a:avLst/>
            <a:gdLst>
              <a:gd name="T0" fmla="*/ 0 w 202"/>
              <a:gd name="T1" fmla="*/ 0 h 201"/>
              <a:gd name="T2" fmla="*/ 2 w 202"/>
              <a:gd name="T3" fmla="*/ 6 h 201"/>
              <a:gd name="T4" fmla="*/ 2 w 202"/>
              <a:gd name="T5" fmla="*/ 14 h 201"/>
              <a:gd name="T6" fmla="*/ 2 w 202"/>
              <a:gd name="T7" fmla="*/ 21 h 201"/>
              <a:gd name="T8" fmla="*/ 3 w 202"/>
              <a:gd name="T9" fmla="*/ 28 h 201"/>
              <a:gd name="T10" fmla="*/ 4 w 202"/>
              <a:gd name="T11" fmla="*/ 36 h 201"/>
              <a:gd name="T12" fmla="*/ 5 w 202"/>
              <a:gd name="T13" fmla="*/ 42 h 201"/>
              <a:gd name="T14" fmla="*/ 7 w 202"/>
              <a:gd name="T15" fmla="*/ 49 h 201"/>
              <a:gd name="T16" fmla="*/ 9 w 202"/>
              <a:gd name="T17" fmla="*/ 56 h 201"/>
              <a:gd name="T18" fmla="*/ 12 w 202"/>
              <a:gd name="T19" fmla="*/ 63 h 201"/>
              <a:gd name="T20" fmla="*/ 14 w 202"/>
              <a:gd name="T21" fmla="*/ 69 h 201"/>
              <a:gd name="T22" fmla="*/ 16 w 202"/>
              <a:gd name="T23" fmla="*/ 76 h 201"/>
              <a:gd name="T24" fmla="*/ 20 w 202"/>
              <a:gd name="T25" fmla="*/ 83 h 201"/>
              <a:gd name="T26" fmla="*/ 22 w 202"/>
              <a:gd name="T27" fmla="*/ 90 h 201"/>
              <a:gd name="T28" fmla="*/ 25 w 202"/>
              <a:gd name="T29" fmla="*/ 95 h 201"/>
              <a:gd name="T30" fmla="*/ 29 w 202"/>
              <a:gd name="T31" fmla="*/ 102 h 201"/>
              <a:gd name="T32" fmla="*/ 33 w 202"/>
              <a:gd name="T33" fmla="*/ 108 h 201"/>
              <a:gd name="T34" fmla="*/ 36 w 202"/>
              <a:gd name="T35" fmla="*/ 114 h 201"/>
              <a:gd name="T36" fmla="*/ 41 w 202"/>
              <a:gd name="T37" fmla="*/ 120 h 201"/>
              <a:gd name="T38" fmla="*/ 45 w 202"/>
              <a:gd name="T39" fmla="*/ 126 h 201"/>
              <a:gd name="T40" fmla="*/ 50 w 202"/>
              <a:gd name="T41" fmla="*/ 131 h 201"/>
              <a:gd name="T42" fmla="*/ 54 w 202"/>
              <a:gd name="T43" fmla="*/ 137 h 201"/>
              <a:gd name="T44" fmla="*/ 60 w 202"/>
              <a:gd name="T45" fmla="*/ 141 h 201"/>
              <a:gd name="T46" fmla="*/ 65 w 202"/>
              <a:gd name="T47" fmla="*/ 147 h 201"/>
              <a:gd name="T48" fmla="*/ 70 w 202"/>
              <a:gd name="T49" fmla="*/ 152 h 201"/>
              <a:gd name="T50" fmla="*/ 76 w 202"/>
              <a:gd name="T51" fmla="*/ 156 h 201"/>
              <a:gd name="T52" fmla="*/ 81 w 202"/>
              <a:gd name="T53" fmla="*/ 160 h 201"/>
              <a:gd name="T54" fmla="*/ 87 w 202"/>
              <a:gd name="T55" fmla="*/ 165 h 201"/>
              <a:gd name="T56" fmla="*/ 94 w 202"/>
              <a:gd name="T57" fmla="*/ 168 h 201"/>
              <a:gd name="T58" fmla="*/ 99 w 202"/>
              <a:gd name="T59" fmla="*/ 173 h 201"/>
              <a:gd name="T60" fmla="*/ 105 w 202"/>
              <a:gd name="T61" fmla="*/ 176 h 201"/>
              <a:gd name="T62" fmla="*/ 112 w 202"/>
              <a:gd name="T63" fmla="*/ 180 h 201"/>
              <a:gd name="T64" fmla="*/ 119 w 202"/>
              <a:gd name="T65" fmla="*/ 182 h 201"/>
              <a:gd name="T66" fmla="*/ 125 w 202"/>
              <a:gd name="T67" fmla="*/ 185 h 201"/>
              <a:gd name="T68" fmla="*/ 132 w 202"/>
              <a:gd name="T69" fmla="*/ 187 h 201"/>
              <a:gd name="T70" fmla="*/ 139 w 202"/>
              <a:gd name="T71" fmla="*/ 190 h 201"/>
              <a:gd name="T72" fmla="*/ 146 w 202"/>
              <a:gd name="T73" fmla="*/ 192 h 201"/>
              <a:gd name="T74" fmla="*/ 152 w 202"/>
              <a:gd name="T75" fmla="*/ 194 h 201"/>
              <a:gd name="T76" fmla="*/ 159 w 202"/>
              <a:gd name="T77" fmla="*/ 195 h 201"/>
              <a:gd name="T78" fmla="*/ 166 w 202"/>
              <a:gd name="T79" fmla="*/ 198 h 201"/>
              <a:gd name="T80" fmla="*/ 174 w 202"/>
              <a:gd name="T81" fmla="*/ 199 h 201"/>
              <a:gd name="T82" fmla="*/ 180 w 202"/>
              <a:gd name="T83" fmla="*/ 200 h 201"/>
              <a:gd name="T84" fmla="*/ 187 w 202"/>
              <a:gd name="T85" fmla="*/ 200 h 201"/>
              <a:gd name="T86" fmla="*/ 195 w 202"/>
              <a:gd name="T87" fmla="*/ 200 h 201"/>
              <a:gd name="T88" fmla="*/ 202 w 202"/>
              <a:gd name="T89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2" h="201">
                <a:moveTo>
                  <a:pt x="0" y="0"/>
                </a:moveTo>
                <a:lnTo>
                  <a:pt x="2" y="6"/>
                </a:lnTo>
                <a:lnTo>
                  <a:pt x="2" y="14"/>
                </a:lnTo>
                <a:lnTo>
                  <a:pt x="2" y="21"/>
                </a:lnTo>
                <a:lnTo>
                  <a:pt x="3" y="28"/>
                </a:lnTo>
                <a:lnTo>
                  <a:pt x="4" y="36"/>
                </a:lnTo>
                <a:lnTo>
                  <a:pt x="5" y="42"/>
                </a:lnTo>
                <a:lnTo>
                  <a:pt x="7" y="49"/>
                </a:lnTo>
                <a:lnTo>
                  <a:pt x="9" y="56"/>
                </a:lnTo>
                <a:lnTo>
                  <a:pt x="12" y="63"/>
                </a:lnTo>
                <a:lnTo>
                  <a:pt x="14" y="69"/>
                </a:lnTo>
                <a:lnTo>
                  <a:pt x="16" y="76"/>
                </a:lnTo>
                <a:lnTo>
                  <a:pt x="20" y="83"/>
                </a:lnTo>
                <a:lnTo>
                  <a:pt x="22" y="90"/>
                </a:lnTo>
                <a:lnTo>
                  <a:pt x="25" y="95"/>
                </a:lnTo>
                <a:lnTo>
                  <a:pt x="29" y="102"/>
                </a:lnTo>
                <a:lnTo>
                  <a:pt x="33" y="108"/>
                </a:lnTo>
                <a:lnTo>
                  <a:pt x="36" y="114"/>
                </a:lnTo>
                <a:lnTo>
                  <a:pt x="41" y="120"/>
                </a:lnTo>
                <a:lnTo>
                  <a:pt x="45" y="126"/>
                </a:lnTo>
                <a:lnTo>
                  <a:pt x="50" y="131"/>
                </a:lnTo>
                <a:lnTo>
                  <a:pt x="54" y="137"/>
                </a:lnTo>
                <a:lnTo>
                  <a:pt x="60" y="141"/>
                </a:lnTo>
                <a:lnTo>
                  <a:pt x="65" y="147"/>
                </a:lnTo>
                <a:lnTo>
                  <a:pt x="70" y="152"/>
                </a:lnTo>
                <a:lnTo>
                  <a:pt x="76" y="156"/>
                </a:lnTo>
                <a:lnTo>
                  <a:pt x="81" y="160"/>
                </a:lnTo>
                <a:lnTo>
                  <a:pt x="87" y="165"/>
                </a:lnTo>
                <a:lnTo>
                  <a:pt x="94" y="168"/>
                </a:lnTo>
                <a:lnTo>
                  <a:pt x="99" y="173"/>
                </a:lnTo>
                <a:lnTo>
                  <a:pt x="105" y="176"/>
                </a:lnTo>
                <a:lnTo>
                  <a:pt x="112" y="180"/>
                </a:lnTo>
                <a:lnTo>
                  <a:pt x="119" y="182"/>
                </a:lnTo>
                <a:lnTo>
                  <a:pt x="125" y="185"/>
                </a:lnTo>
                <a:lnTo>
                  <a:pt x="132" y="187"/>
                </a:lnTo>
                <a:lnTo>
                  <a:pt x="139" y="190"/>
                </a:lnTo>
                <a:lnTo>
                  <a:pt x="146" y="192"/>
                </a:lnTo>
                <a:lnTo>
                  <a:pt x="152" y="194"/>
                </a:lnTo>
                <a:lnTo>
                  <a:pt x="159" y="195"/>
                </a:lnTo>
                <a:lnTo>
                  <a:pt x="166" y="198"/>
                </a:lnTo>
                <a:lnTo>
                  <a:pt x="174" y="199"/>
                </a:lnTo>
                <a:lnTo>
                  <a:pt x="180" y="200"/>
                </a:lnTo>
                <a:lnTo>
                  <a:pt x="187" y="200"/>
                </a:lnTo>
                <a:lnTo>
                  <a:pt x="195" y="200"/>
                </a:lnTo>
                <a:lnTo>
                  <a:pt x="202" y="201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67"/>
          <p:cNvSpPr>
            <a:spLocks/>
          </p:cNvSpPr>
          <p:nvPr/>
        </p:nvSpPr>
        <p:spPr bwMode="auto">
          <a:xfrm>
            <a:off x="1419226" y="3866298"/>
            <a:ext cx="79375" cy="80963"/>
          </a:xfrm>
          <a:custGeom>
            <a:avLst/>
            <a:gdLst>
              <a:gd name="T0" fmla="*/ 0 w 201"/>
              <a:gd name="T1" fmla="*/ 201 h 201"/>
              <a:gd name="T2" fmla="*/ 6 w 201"/>
              <a:gd name="T3" fmla="*/ 200 h 201"/>
              <a:gd name="T4" fmla="*/ 14 w 201"/>
              <a:gd name="T5" fmla="*/ 200 h 201"/>
              <a:gd name="T6" fmla="*/ 21 w 201"/>
              <a:gd name="T7" fmla="*/ 200 h 201"/>
              <a:gd name="T8" fmla="*/ 28 w 201"/>
              <a:gd name="T9" fmla="*/ 199 h 201"/>
              <a:gd name="T10" fmla="*/ 36 w 201"/>
              <a:gd name="T11" fmla="*/ 198 h 201"/>
              <a:gd name="T12" fmla="*/ 42 w 201"/>
              <a:gd name="T13" fmla="*/ 195 h 201"/>
              <a:gd name="T14" fmla="*/ 49 w 201"/>
              <a:gd name="T15" fmla="*/ 194 h 201"/>
              <a:gd name="T16" fmla="*/ 56 w 201"/>
              <a:gd name="T17" fmla="*/ 192 h 201"/>
              <a:gd name="T18" fmla="*/ 63 w 201"/>
              <a:gd name="T19" fmla="*/ 190 h 201"/>
              <a:gd name="T20" fmla="*/ 69 w 201"/>
              <a:gd name="T21" fmla="*/ 187 h 201"/>
              <a:gd name="T22" fmla="*/ 76 w 201"/>
              <a:gd name="T23" fmla="*/ 185 h 201"/>
              <a:gd name="T24" fmla="*/ 83 w 201"/>
              <a:gd name="T25" fmla="*/ 182 h 201"/>
              <a:gd name="T26" fmla="*/ 90 w 201"/>
              <a:gd name="T27" fmla="*/ 180 h 201"/>
              <a:gd name="T28" fmla="*/ 95 w 201"/>
              <a:gd name="T29" fmla="*/ 176 h 201"/>
              <a:gd name="T30" fmla="*/ 102 w 201"/>
              <a:gd name="T31" fmla="*/ 173 h 201"/>
              <a:gd name="T32" fmla="*/ 108 w 201"/>
              <a:gd name="T33" fmla="*/ 168 h 201"/>
              <a:gd name="T34" fmla="*/ 114 w 201"/>
              <a:gd name="T35" fmla="*/ 165 h 201"/>
              <a:gd name="T36" fmla="*/ 120 w 201"/>
              <a:gd name="T37" fmla="*/ 160 h 201"/>
              <a:gd name="T38" fmla="*/ 126 w 201"/>
              <a:gd name="T39" fmla="*/ 156 h 201"/>
              <a:gd name="T40" fmla="*/ 131 w 201"/>
              <a:gd name="T41" fmla="*/ 152 h 201"/>
              <a:gd name="T42" fmla="*/ 137 w 201"/>
              <a:gd name="T43" fmla="*/ 147 h 201"/>
              <a:gd name="T44" fmla="*/ 141 w 201"/>
              <a:gd name="T45" fmla="*/ 141 h 201"/>
              <a:gd name="T46" fmla="*/ 147 w 201"/>
              <a:gd name="T47" fmla="*/ 137 h 201"/>
              <a:gd name="T48" fmla="*/ 152 w 201"/>
              <a:gd name="T49" fmla="*/ 131 h 201"/>
              <a:gd name="T50" fmla="*/ 156 w 201"/>
              <a:gd name="T51" fmla="*/ 126 h 201"/>
              <a:gd name="T52" fmla="*/ 161 w 201"/>
              <a:gd name="T53" fmla="*/ 120 h 201"/>
              <a:gd name="T54" fmla="*/ 165 w 201"/>
              <a:gd name="T55" fmla="*/ 114 h 201"/>
              <a:gd name="T56" fmla="*/ 168 w 201"/>
              <a:gd name="T57" fmla="*/ 108 h 201"/>
              <a:gd name="T58" fmla="*/ 172 w 201"/>
              <a:gd name="T59" fmla="*/ 102 h 201"/>
              <a:gd name="T60" fmla="*/ 176 w 201"/>
              <a:gd name="T61" fmla="*/ 95 h 201"/>
              <a:gd name="T62" fmla="*/ 180 w 201"/>
              <a:gd name="T63" fmla="*/ 90 h 201"/>
              <a:gd name="T64" fmla="*/ 182 w 201"/>
              <a:gd name="T65" fmla="*/ 83 h 201"/>
              <a:gd name="T66" fmla="*/ 185 w 201"/>
              <a:gd name="T67" fmla="*/ 76 h 201"/>
              <a:gd name="T68" fmla="*/ 188 w 201"/>
              <a:gd name="T69" fmla="*/ 69 h 201"/>
              <a:gd name="T70" fmla="*/ 190 w 201"/>
              <a:gd name="T71" fmla="*/ 63 h 201"/>
              <a:gd name="T72" fmla="*/ 192 w 201"/>
              <a:gd name="T73" fmla="*/ 56 h 201"/>
              <a:gd name="T74" fmla="*/ 194 w 201"/>
              <a:gd name="T75" fmla="*/ 49 h 201"/>
              <a:gd name="T76" fmla="*/ 195 w 201"/>
              <a:gd name="T77" fmla="*/ 42 h 201"/>
              <a:gd name="T78" fmla="*/ 198 w 201"/>
              <a:gd name="T79" fmla="*/ 36 h 201"/>
              <a:gd name="T80" fmla="*/ 199 w 201"/>
              <a:gd name="T81" fmla="*/ 28 h 201"/>
              <a:gd name="T82" fmla="*/ 199 w 201"/>
              <a:gd name="T83" fmla="*/ 21 h 201"/>
              <a:gd name="T84" fmla="*/ 200 w 201"/>
              <a:gd name="T85" fmla="*/ 14 h 201"/>
              <a:gd name="T86" fmla="*/ 200 w 201"/>
              <a:gd name="T87" fmla="*/ 6 h 201"/>
              <a:gd name="T88" fmla="*/ 201 w 201"/>
              <a:gd name="T8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1" h="201">
                <a:moveTo>
                  <a:pt x="0" y="201"/>
                </a:moveTo>
                <a:lnTo>
                  <a:pt x="6" y="200"/>
                </a:lnTo>
                <a:lnTo>
                  <a:pt x="14" y="200"/>
                </a:lnTo>
                <a:lnTo>
                  <a:pt x="21" y="200"/>
                </a:lnTo>
                <a:lnTo>
                  <a:pt x="28" y="199"/>
                </a:lnTo>
                <a:lnTo>
                  <a:pt x="36" y="198"/>
                </a:lnTo>
                <a:lnTo>
                  <a:pt x="42" y="195"/>
                </a:lnTo>
                <a:lnTo>
                  <a:pt x="49" y="194"/>
                </a:lnTo>
                <a:lnTo>
                  <a:pt x="56" y="192"/>
                </a:lnTo>
                <a:lnTo>
                  <a:pt x="63" y="190"/>
                </a:lnTo>
                <a:lnTo>
                  <a:pt x="69" y="187"/>
                </a:lnTo>
                <a:lnTo>
                  <a:pt x="76" y="185"/>
                </a:lnTo>
                <a:lnTo>
                  <a:pt x="83" y="182"/>
                </a:lnTo>
                <a:lnTo>
                  <a:pt x="90" y="180"/>
                </a:lnTo>
                <a:lnTo>
                  <a:pt x="95" y="176"/>
                </a:lnTo>
                <a:lnTo>
                  <a:pt x="102" y="173"/>
                </a:lnTo>
                <a:lnTo>
                  <a:pt x="108" y="168"/>
                </a:lnTo>
                <a:lnTo>
                  <a:pt x="114" y="165"/>
                </a:lnTo>
                <a:lnTo>
                  <a:pt x="120" y="160"/>
                </a:lnTo>
                <a:lnTo>
                  <a:pt x="126" y="156"/>
                </a:lnTo>
                <a:lnTo>
                  <a:pt x="131" y="152"/>
                </a:lnTo>
                <a:lnTo>
                  <a:pt x="137" y="147"/>
                </a:lnTo>
                <a:lnTo>
                  <a:pt x="141" y="141"/>
                </a:lnTo>
                <a:lnTo>
                  <a:pt x="147" y="137"/>
                </a:lnTo>
                <a:lnTo>
                  <a:pt x="152" y="131"/>
                </a:lnTo>
                <a:lnTo>
                  <a:pt x="156" y="126"/>
                </a:lnTo>
                <a:lnTo>
                  <a:pt x="161" y="120"/>
                </a:lnTo>
                <a:lnTo>
                  <a:pt x="165" y="114"/>
                </a:lnTo>
                <a:lnTo>
                  <a:pt x="168" y="108"/>
                </a:lnTo>
                <a:lnTo>
                  <a:pt x="172" y="102"/>
                </a:lnTo>
                <a:lnTo>
                  <a:pt x="176" y="95"/>
                </a:lnTo>
                <a:lnTo>
                  <a:pt x="180" y="90"/>
                </a:lnTo>
                <a:lnTo>
                  <a:pt x="182" y="83"/>
                </a:lnTo>
                <a:lnTo>
                  <a:pt x="185" y="76"/>
                </a:lnTo>
                <a:lnTo>
                  <a:pt x="188" y="69"/>
                </a:lnTo>
                <a:lnTo>
                  <a:pt x="190" y="63"/>
                </a:lnTo>
                <a:lnTo>
                  <a:pt x="192" y="56"/>
                </a:lnTo>
                <a:lnTo>
                  <a:pt x="194" y="49"/>
                </a:lnTo>
                <a:lnTo>
                  <a:pt x="195" y="42"/>
                </a:lnTo>
                <a:lnTo>
                  <a:pt x="198" y="36"/>
                </a:lnTo>
                <a:lnTo>
                  <a:pt x="199" y="28"/>
                </a:lnTo>
                <a:lnTo>
                  <a:pt x="199" y="21"/>
                </a:lnTo>
                <a:lnTo>
                  <a:pt x="200" y="14"/>
                </a:lnTo>
                <a:lnTo>
                  <a:pt x="200" y="6"/>
                </a:lnTo>
                <a:lnTo>
                  <a:pt x="201" y="0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68"/>
          <p:cNvSpPr>
            <a:spLocks/>
          </p:cNvSpPr>
          <p:nvPr/>
        </p:nvSpPr>
        <p:spPr bwMode="auto">
          <a:xfrm>
            <a:off x="1419226" y="2735998"/>
            <a:ext cx="79375" cy="80963"/>
          </a:xfrm>
          <a:custGeom>
            <a:avLst/>
            <a:gdLst>
              <a:gd name="T0" fmla="*/ 201 w 201"/>
              <a:gd name="T1" fmla="*/ 201 h 201"/>
              <a:gd name="T2" fmla="*/ 200 w 201"/>
              <a:gd name="T3" fmla="*/ 194 h 201"/>
              <a:gd name="T4" fmla="*/ 200 w 201"/>
              <a:gd name="T5" fmla="*/ 187 h 201"/>
              <a:gd name="T6" fmla="*/ 199 w 201"/>
              <a:gd name="T7" fmla="*/ 180 h 201"/>
              <a:gd name="T8" fmla="*/ 199 w 201"/>
              <a:gd name="T9" fmla="*/ 173 h 201"/>
              <a:gd name="T10" fmla="*/ 198 w 201"/>
              <a:gd name="T11" fmla="*/ 165 h 201"/>
              <a:gd name="T12" fmla="*/ 195 w 201"/>
              <a:gd name="T13" fmla="*/ 159 h 201"/>
              <a:gd name="T14" fmla="*/ 194 w 201"/>
              <a:gd name="T15" fmla="*/ 152 h 201"/>
              <a:gd name="T16" fmla="*/ 192 w 201"/>
              <a:gd name="T17" fmla="*/ 145 h 201"/>
              <a:gd name="T18" fmla="*/ 190 w 201"/>
              <a:gd name="T19" fmla="*/ 138 h 201"/>
              <a:gd name="T20" fmla="*/ 188 w 201"/>
              <a:gd name="T21" fmla="*/ 132 h 201"/>
              <a:gd name="T22" fmla="*/ 185 w 201"/>
              <a:gd name="T23" fmla="*/ 125 h 201"/>
              <a:gd name="T24" fmla="*/ 182 w 201"/>
              <a:gd name="T25" fmla="*/ 118 h 201"/>
              <a:gd name="T26" fmla="*/ 180 w 201"/>
              <a:gd name="T27" fmla="*/ 111 h 201"/>
              <a:gd name="T28" fmla="*/ 176 w 201"/>
              <a:gd name="T29" fmla="*/ 106 h 201"/>
              <a:gd name="T30" fmla="*/ 172 w 201"/>
              <a:gd name="T31" fmla="*/ 99 h 201"/>
              <a:gd name="T32" fmla="*/ 168 w 201"/>
              <a:gd name="T33" fmla="*/ 93 h 201"/>
              <a:gd name="T34" fmla="*/ 165 w 201"/>
              <a:gd name="T35" fmla="*/ 87 h 201"/>
              <a:gd name="T36" fmla="*/ 161 w 201"/>
              <a:gd name="T37" fmla="*/ 81 h 201"/>
              <a:gd name="T38" fmla="*/ 156 w 201"/>
              <a:gd name="T39" fmla="*/ 75 h 201"/>
              <a:gd name="T40" fmla="*/ 152 w 201"/>
              <a:gd name="T41" fmla="*/ 70 h 201"/>
              <a:gd name="T42" fmla="*/ 147 w 201"/>
              <a:gd name="T43" fmla="*/ 64 h 201"/>
              <a:gd name="T44" fmla="*/ 141 w 201"/>
              <a:gd name="T45" fmla="*/ 60 h 201"/>
              <a:gd name="T46" fmla="*/ 137 w 201"/>
              <a:gd name="T47" fmla="*/ 54 h 201"/>
              <a:gd name="T48" fmla="*/ 131 w 201"/>
              <a:gd name="T49" fmla="*/ 49 h 201"/>
              <a:gd name="T50" fmla="*/ 126 w 201"/>
              <a:gd name="T51" fmla="*/ 45 h 201"/>
              <a:gd name="T52" fmla="*/ 120 w 201"/>
              <a:gd name="T53" fmla="*/ 40 h 201"/>
              <a:gd name="T54" fmla="*/ 114 w 201"/>
              <a:gd name="T55" fmla="*/ 36 h 201"/>
              <a:gd name="T56" fmla="*/ 108 w 201"/>
              <a:gd name="T57" fmla="*/ 33 h 201"/>
              <a:gd name="T58" fmla="*/ 102 w 201"/>
              <a:gd name="T59" fmla="*/ 28 h 201"/>
              <a:gd name="T60" fmla="*/ 95 w 201"/>
              <a:gd name="T61" fmla="*/ 25 h 201"/>
              <a:gd name="T62" fmla="*/ 90 w 201"/>
              <a:gd name="T63" fmla="*/ 21 h 201"/>
              <a:gd name="T64" fmla="*/ 83 w 201"/>
              <a:gd name="T65" fmla="*/ 19 h 201"/>
              <a:gd name="T66" fmla="*/ 76 w 201"/>
              <a:gd name="T67" fmla="*/ 16 h 201"/>
              <a:gd name="T68" fmla="*/ 69 w 201"/>
              <a:gd name="T69" fmla="*/ 13 h 201"/>
              <a:gd name="T70" fmla="*/ 63 w 201"/>
              <a:gd name="T71" fmla="*/ 11 h 201"/>
              <a:gd name="T72" fmla="*/ 56 w 201"/>
              <a:gd name="T73" fmla="*/ 9 h 201"/>
              <a:gd name="T74" fmla="*/ 49 w 201"/>
              <a:gd name="T75" fmla="*/ 7 h 201"/>
              <a:gd name="T76" fmla="*/ 42 w 201"/>
              <a:gd name="T77" fmla="*/ 6 h 201"/>
              <a:gd name="T78" fmla="*/ 36 w 201"/>
              <a:gd name="T79" fmla="*/ 3 h 201"/>
              <a:gd name="T80" fmla="*/ 28 w 201"/>
              <a:gd name="T81" fmla="*/ 2 h 201"/>
              <a:gd name="T82" fmla="*/ 21 w 201"/>
              <a:gd name="T83" fmla="*/ 1 h 201"/>
              <a:gd name="T84" fmla="*/ 14 w 201"/>
              <a:gd name="T85" fmla="*/ 1 h 201"/>
              <a:gd name="T86" fmla="*/ 6 w 201"/>
              <a:gd name="T87" fmla="*/ 1 h 201"/>
              <a:gd name="T88" fmla="*/ 0 w 201"/>
              <a:gd name="T8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1" h="201">
                <a:moveTo>
                  <a:pt x="201" y="201"/>
                </a:moveTo>
                <a:lnTo>
                  <a:pt x="200" y="194"/>
                </a:lnTo>
                <a:lnTo>
                  <a:pt x="200" y="187"/>
                </a:lnTo>
                <a:lnTo>
                  <a:pt x="199" y="180"/>
                </a:lnTo>
                <a:lnTo>
                  <a:pt x="199" y="173"/>
                </a:lnTo>
                <a:lnTo>
                  <a:pt x="198" y="165"/>
                </a:lnTo>
                <a:lnTo>
                  <a:pt x="195" y="159"/>
                </a:lnTo>
                <a:lnTo>
                  <a:pt x="194" y="152"/>
                </a:lnTo>
                <a:lnTo>
                  <a:pt x="192" y="145"/>
                </a:lnTo>
                <a:lnTo>
                  <a:pt x="190" y="138"/>
                </a:lnTo>
                <a:lnTo>
                  <a:pt x="188" y="132"/>
                </a:lnTo>
                <a:lnTo>
                  <a:pt x="185" y="125"/>
                </a:lnTo>
                <a:lnTo>
                  <a:pt x="182" y="118"/>
                </a:lnTo>
                <a:lnTo>
                  <a:pt x="180" y="111"/>
                </a:lnTo>
                <a:lnTo>
                  <a:pt x="176" y="106"/>
                </a:lnTo>
                <a:lnTo>
                  <a:pt x="172" y="99"/>
                </a:lnTo>
                <a:lnTo>
                  <a:pt x="168" y="93"/>
                </a:lnTo>
                <a:lnTo>
                  <a:pt x="165" y="87"/>
                </a:lnTo>
                <a:lnTo>
                  <a:pt x="161" y="81"/>
                </a:lnTo>
                <a:lnTo>
                  <a:pt x="156" y="75"/>
                </a:lnTo>
                <a:lnTo>
                  <a:pt x="152" y="70"/>
                </a:lnTo>
                <a:lnTo>
                  <a:pt x="147" y="64"/>
                </a:lnTo>
                <a:lnTo>
                  <a:pt x="141" y="60"/>
                </a:lnTo>
                <a:lnTo>
                  <a:pt x="137" y="54"/>
                </a:lnTo>
                <a:lnTo>
                  <a:pt x="131" y="49"/>
                </a:lnTo>
                <a:lnTo>
                  <a:pt x="126" y="45"/>
                </a:lnTo>
                <a:lnTo>
                  <a:pt x="120" y="40"/>
                </a:lnTo>
                <a:lnTo>
                  <a:pt x="114" y="36"/>
                </a:lnTo>
                <a:lnTo>
                  <a:pt x="108" y="33"/>
                </a:lnTo>
                <a:lnTo>
                  <a:pt x="102" y="28"/>
                </a:lnTo>
                <a:lnTo>
                  <a:pt x="95" y="25"/>
                </a:lnTo>
                <a:lnTo>
                  <a:pt x="90" y="21"/>
                </a:lnTo>
                <a:lnTo>
                  <a:pt x="83" y="19"/>
                </a:lnTo>
                <a:lnTo>
                  <a:pt x="76" y="16"/>
                </a:lnTo>
                <a:lnTo>
                  <a:pt x="69" y="13"/>
                </a:lnTo>
                <a:lnTo>
                  <a:pt x="63" y="11"/>
                </a:lnTo>
                <a:lnTo>
                  <a:pt x="56" y="9"/>
                </a:lnTo>
                <a:lnTo>
                  <a:pt x="49" y="7"/>
                </a:lnTo>
                <a:lnTo>
                  <a:pt x="42" y="6"/>
                </a:lnTo>
                <a:lnTo>
                  <a:pt x="36" y="3"/>
                </a:lnTo>
                <a:lnTo>
                  <a:pt x="28" y="2"/>
                </a:lnTo>
                <a:lnTo>
                  <a:pt x="21" y="1"/>
                </a:lnTo>
                <a:lnTo>
                  <a:pt x="14" y="1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73"/>
          <p:cNvSpPr>
            <a:spLocks/>
          </p:cNvSpPr>
          <p:nvPr/>
        </p:nvSpPr>
        <p:spPr bwMode="auto">
          <a:xfrm>
            <a:off x="1355726" y="2539148"/>
            <a:ext cx="79375" cy="80963"/>
          </a:xfrm>
          <a:custGeom>
            <a:avLst/>
            <a:gdLst>
              <a:gd name="T0" fmla="*/ 0 w 202"/>
              <a:gd name="T1" fmla="*/ 0 h 201"/>
              <a:gd name="T2" fmla="*/ 0 w 202"/>
              <a:gd name="T3" fmla="*/ 8 h 201"/>
              <a:gd name="T4" fmla="*/ 1 w 202"/>
              <a:gd name="T5" fmla="*/ 15 h 201"/>
              <a:gd name="T6" fmla="*/ 1 w 202"/>
              <a:gd name="T7" fmla="*/ 21 h 201"/>
              <a:gd name="T8" fmla="*/ 2 w 202"/>
              <a:gd name="T9" fmla="*/ 29 h 201"/>
              <a:gd name="T10" fmla="*/ 3 w 202"/>
              <a:gd name="T11" fmla="*/ 36 h 201"/>
              <a:gd name="T12" fmla="*/ 5 w 202"/>
              <a:gd name="T13" fmla="*/ 43 h 201"/>
              <a:gd name="T14" fmla="*/ 7 w 202"/>
              <a:gd name="T15" fmla="*/ 51 h 201"/>
              <a:gd name="T16" fmla="*/ 8 w 202"/>
              <a:gd name="T17" fmla="*/ 57 h 201"/>
              <a:gd name="T18" fmla="*/ 10 w 202"/>
              <a:gd name="T19" fmla="*/ 64 h 201"/>
              <a:gd name="T20" fmla="*/ 12 w 202"/>
              <a:gd name="T21" fmla="*/ 71 h 201"/>
              <a:gd name="T22" fmla="*/ 16 w 202"/>
              <a:gd name="T23" fmla="*/ 78 h 201"/>
              <a:gd name="T24" fmla="*/ 18 w 202"/>
              <a:gd name="T25" fmla="*/ 84 h 201"/>
              <a:gd name="T26" fmla="*/ 21 w 202"/>
              <a:gd name="T27" fmla="*/ 90 h 201"/>
              <a:gd name="T28" fmla="*/ 25 w 202"/>
              <a:gd name="T29" fmla="*/ 97 h 201"/>
              <a:gd name="T30" fmla="*/ 28 w 202"/>
              <a:gd name="T31" fmla="*/ 104 h 201"/>
              <a:gd name="T32" fmla="*/ 33 w 202"/>
              <a:gd name="T33" fmla="*/ 109 h 201"/>
              <a:gd name="T34" fmla="*/ 36 w 202"/>
              <a:gd name="T35" fmla="*/ 115 h 201"/>
              <a:gd name="T36" fmla="*/ 41 w 202"/>
              <a:gd name="T37" fmla="*/ 120 h 201"/>
              <a:gd name="T38" fmla="*/ 45 w 202"/>
              <a:gd name="T39" fmla="*/ 126 h 201"/>
              <a:gd name="T40" fmla="*/ 50 w 202"/>
              <a:gd name="T41" fmla="*/ 132 h 201"/>
              <a:gd name="T42" fmla="*/ 54 w 202"/>
              <a:gd name="T43" fmla="*/ 137 h 201"/>
              <a:gd name="T44" fmla="*/ 60 w 202"/>
              <a:gd name="T45" fmla="*/ 143 h 201"/>
              <a:gd name="T46" fmla="*/ 64 w 202"/>
              <a:gd name="T47" fmla="*/ 147 h 201"/>
              <a:gd name="T48" fmla="*/ 70 w 202"/>
              <a:gd name="T49" fmla="*/ 152 h 201"/>
              <a:gd name="T50" fmla="*/ 75 w 202"/>
              <a:gd name="T51" fmla="*/ 158 h 201"/>
              <a:gd name="T52" fmla="*/ 81 w 202"/>
              <a:gd name="T53" fmla="*/ 161 h 201"/>
              <a:gd name="T54" fmla="*/ 87 w 202"/>
              <a:gd name="T55" fmla="*/ 165 h 201"/>
              <a:gd name="T56" fmla="*/ 92 w 202"/>
              <a:gd name="T57" fmla="*/ 170 h 201"/>
              <a:gd name="T58" fmla="*/ 99 w 202"/>
              <a:gd name="T59" fmla="*/ 173 h 201"/>
              <a:gd name="T60" fmla="*/ 105 w 202"/>
              <a:gd name="T61" fmla="*/ 177 h 201"/>
              <a:gd name="T62" fmla="*/ 111 w 202"/>
              <a:gd name="T63" fmla="*/ 180 h 201"/>
              <a:gd name="T64" fmla="*/ 118 w 202"/>
              <a:gd name="T65" fmla="*/ 183 h 201"/>
              <a:gd name="T66" fmla="*/ 125 w 202"/>
              <a:gd name="T67" fmla="*/ 186 h 201"/>
              <a:gd name="T68" fmla="*/ 131 w 202"/>
              <a:gd name="T69" fmla="*/ 189 h 201"/>
              <a:gd name="T70" fmla="*/ 137 w 202"/>
              <a:gd name="T71" fmla="*/ 191 h 201"/>
              <a:gd name="T72" fmla="*/ 145 w 202"/>
              <a:gd name="T73" fmla="*/ 193 h 201"/>
              <a:gd name="T74" fmla="*/ 152 w 202"/>
              <a:gd name="T75" fmla="*/ 196 h 201"/>
              <a:gd name="T76" fmla="*/ 159 w 202"/>
              <a:gd name="T77" fmla="*/ 197 h 201"/>
              <a:gd name="T78" fmla="*/ 166 w 202"/>
              <a:gd name="T79" fmla="*/ 198 h 201"/>
              <a:gd name="T80" fmla="*/ 172 w 202"/>
              <a:gd name="T81" fmla="*/ 199 h 201"/>
              <a:gd name="T82" fmla="*/ 180 w 202"/>
              <a:gd name="T83" fmla="*/ 200 h 201"/>
              <a:gd name="T84" fmla="*/ 187 w 202"/>
              <a:gd name="T85" fmla="*/ 201 h 201"/>
              <a:gd name="T86" fmla="*/ 195 w 202"/>
              <a:gd name="T87" fmla="*/ 201 h 201"/>
              <a:gd name="T88" fmla="*/ 202 w 202"/>
              <a:gd name="T89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2" h="201">
                <a:moveTo>
                  <a:pt x="0" y="0"/>
                </a:moveTo>
                <a:lnTo>
                  <a:pt x="0" y="8"/>
                </a:lnTo>
                <a:lnTo>
                  <a:pt x="1" y="15"/>
                </a:lnTo>
                <a:lnTo>
                  <a:pt x="1" y="21"/>
                </a:lnTo>
                <a:lnTo>
                  <a:pt x="2" y="29"/>
                </a:lnTo>
                <a:lnTo>
                  <a:pt x="3" y="36"/>
                </a:lnTo>
                <a:lnTo>
                  <a:pt x="5" y="43"/>
                </a:lnTo>
                <a:lnTo>
                  <a:pt x="7" y="51"/>
                </a:lnTo>
                <a:lnTo>
                  <a:pt x="8" y="57"/>
                </a:lnTo>
                <a:lnTo>
                  <a:pt x="10" y="64"/>
                </a:lnTo>
                <a:lnTo>
                  <a:pt x="12" y="71"/>
                </a:lnTo>
                <a:lnTo>
                  <a:pt x="16" y="78"/>
                </a:lnTo>
                <a:lnTo>
                  <a:pt x="18" y="84"/>
                </a:lnTo>
                <a:lnTo>
                  <a:pt x="21" y="90"/>
                </a:lnTo>
                <a:lnTo>
                  <a:pt x="25" y="97"/>
                </a:lnTo>
                <a:lnTo>
                  <a:pt x="28" y="104"/>
                </a:lnTo>
                <a:lnTo>
                  <a:pt x="33" y="109"/>
                </a:lnTo>
                <a:lnTo>
                  <a:pt x="36" y="115"/>
                </a:lnTo>
                <a:lnTo>
                  <a:pt x="41" y="120"/>
                </a:lnTo>
                <a:lnTo>
                  <a:pt x="45" y="126"/>
                </a:lnTo>
                <a:lnTo>
                  <a:pt x="50" y="132"/>
                </a:lnTo>
                <a:lnTo>
                  <a:pt x="54" y="137"/>
                </a:lnTo>
                <a:lnTo>
                  <a:pt x="60" y="143"/>
                </a:lnTo>
                <a:lnTo>
                  <a:pt x="64" y="147"/>
                </a:lnTo>
                <a:lnTo>
                  <a:pt x="70" y="152"/>
                </a:lnTo>
                <a:lnTo>
                  <a:pt x="75" y="158"/>
                </a:lnTo>
                <a:lnTo>
                  <a:pt x="81" y="161"/>
                </a:lnTo>
                <a:lnTo>
                  <a:pt x="87" y="165"/>
                </a:lnTo>
                <a:lnTo>
                  <a:pt x="92" y="170"/>
                </a:lnTo>
                <a:lnTo>
                  <a:pt x="99" y="173"/>
                </a:lnTo>
                <a:lnTo>
                  <a:pt x="105" y="177"/>
                </a:lnTo>
                <a:lnTo>
                  <a:pt x="111" y="180"/>
                </a:lnTo>
                <a:lnTo>
                  <a:pt x="118" y="183"/>
                </a:lnTo>
                <a:lnTo>
                  <a:pt x="125" y="186"/>
                </a:lnTo>
                <a:lnTo>
                  <a:pt x="131" y="189"/>
                </a:lnTo>
                <a:lnTo>
                  <a:pt x="137" y="191"/>
                </a:lnTo>
                <a:lnTo>
                  <a:pt x="145" y="193"/>
                </a:lnTo>
                <a:lnTo>
                  <a:pt x="152" y="196"/>
                </a:lnTo>
                <a:lnTo>
                  <a:pt x="159" y="197"/>
                </a:lnTo>
                <a:lnTo>
                  <a:pt x="166" y="198"/>
                </a:lnTo>
                <a:lnTo>
                  <a:pt x="172" y="199"/>
                </a:lnTo>
                <a:lnTo>
                  <a:pt x="180" y="200"/>
                </a:lnTo>
                <a:lnTo>
                  <a:pt x="187" y="201"/>
                </a:lnTo>
                <a:lnTo>
                  <a:pt x="195" y="201"/>
                </a:lnTo>
                <a:lnTo>
                  <a:pt x="202" y="201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77"/>
          <p:cNvSpPr>
            <a:spLocks noChangeShapeType="1"/>
          </p:cNvSpPr>
          <p:nvPr/>
        </p:nvSpPr>
        <p:spPr bwMode="auto">
          <a:xfrm flipH="1">
            <a:off x="1371601" y="2504223"/>
            <a:ext cx="155575" cy="1571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78"/>
          <p:cNvSpPr>
            <a:spLocks/>
          </p:cNvSpPr>
          <p:nvPr/>
        </p:nvSpPr>
        <p:spPr bwMode="auto">
          <a:xfrm>
            <a:off x="1371601" y="2577248"/>
            <a:ext cx="82550" cy="84138"/>
          </a:xfrm>
          <a:custGeom>
            <a:avLst/>
            <a:gdLst>
              <a:gd name="T0" fmla="*/ 202 w 202"/>
              <a:gd name="T1" fmla="*/ 80 h 203"/>
              <a:gd name="T2" fmla="*/ 0 w 202"/>
              <a:gd name="T3" fmla="*/ 203 h 203"/>
              <a:gd name="T4" fmla="*/ 122 w 202"/>
              <a:gd name="T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" h="203">
                <a:moveTo>
                  <a:pt x="202" y="80"/>
                </a:moveTo>
                <a:lnTo>
                  <a:pt x="0" y="203"/>
                </a:lnTo>
                <a:lnTo>
                  <a:pt x="12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79"/>
          <p:cNvSpPr>
            <a:spLocks noChangeShapeType="1"/>
          </p:cNvSpPr>
          <p:nvPr/>
        </p:nvSpPr>
        <p:spPr bwMode="auto">
          <a:xfrm flipH="1">
            <a:off x="2281238" y="2039085"/>
            <a:ext cx="150813" cy="158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80"/>
          <p:cNvSpPr>
            <a:spLocks/>
          </p:cNvSpPr>
          <p:nvPr/>
        </p:nvSpPr>
        <p:spPr bwMode="auto">
          <a:xfrm>
            <a:off x="2281238" y="2116873"/>
            <a:ext cx="77788" cy="80963"/>
          </a:xfrm>
          <a:custGeom>
            <a:avLst/>
            <a:gdLst>
              <a:gd name="T0" fmla="*/ 203 w 203"/>
              <a:gd name="T1" fmla="*/ 80 h 203"/>
              <a:gd name="T2" fmla="*/ 0 w 203"/>
              <a:gd name="T3" fmla="*/ 203 h 203"/>
              <a:gd name="T4" fmla="*/ 123 w 203"/>
              <a:gd name="T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" h="203">
                <a:moveTo>
                  <a:pt x="203" y="80"/>
                </a:moveTo>
                <a:lnTo>
                  <a:pt x="0" y="203"/>
                </a:lnTo>
                <a:lnTo>
                  <a:pt x="123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89"/>
          <p:cNvSpPr>
            <a:spLocks noChangeShapeType="1"/>
          </p:cNvSpPr>
          <p:nvPr/>
        </p:nvSpPr>
        <p:spPr bwMode="auto">
          <a:xfrm>
            <a:off x="1527176" y="2504223"/>
            <a:ext cx="153988" cy="1571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Freeform 90"/>
          <p:cNvSpPr>
            <a:spLocks/>
          </p:cNvSpPr>
          <p:nvPr/>
        </p:nvSpPr>
        <p:spPr bwMode="auto">
          <a:xfrm>
            <a:off x="1601788" y="2577248"/>
            <a:ext cx="79375" cy="84138"/>
          </a:xfrm>
          <a:custGeom>
            <a:avLst/>
            <a:gdLst>
              <a:gd name="T0" fmla="*/ 81 w 202"/>
              <a:gd name="T1" fmla="*/ 0 h 203"/>
              <a:gd name="T2" fmla="*/ 202 w 202"/>
              <a:gd name="T3" fmla="*/ 203 h 203"/>
              <a:gd name="T4" fmla="*/ 0 w 202"/>
              <a:gd name="T5" fmla="*/ 8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" h="203">
                <a:moveTo>
                  <a:pt x="81" y="0"/>
                </a:moveTo>
                <a:lnTo>
                  <a:pt x="202" y="203"/>
                </a:lnTo>
                <a:lnTo>
                  <a:pt x="0" y="8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97"/>
          <p:cNvSpPr>
            <a:spLocks noChangeShapeType="1"/>
          </p:cNvSpPr>
          <p:nvPr/>
        </p:nvSpPr>
        <p:spPr bwMode="auto">
          <a:xfrm flipH="1">
            <a:off x="2432051" y="1521560"/>
            <a:ext cx="1814513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98"/>
          <p:cNvSpPr>
            <a:spLocks noChangeShapeType="1"/>
          </p:cNvSpPr>
          <p:nvPr/>
        </p:nvSpPr>
        <p:spPr bwMode="auto">
          <a:xfrm flipH="1">
            <a:off x="1527176" y="1981935"/>
            <a:ext cx="904875" cy="4635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99"/>
          <p:cNvSpPr>
            <a:spLocks noChangeShapeType="1"/>
          </p:cNvSpPr>
          <p:nvPr/>
        </p:nvSpPr>
        <p:spPr bwMode="auto">
          <a:xfrm>
            <a:off x="1527176" y="2445485"/>
            <a:ext cx="454025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0"/>
          <p:cNvSpPr>
            <a:spLocks noChangeShapeType="1"/>
          </p:cNvSpPr>
          <p:nvPr/>
        </p:nvSpPr>
        <p:spPr bwMode="auto">
          <a:xfrm>
            <a:off x="2208213" y="3370998"/>
            <a:ext cx="112713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04"/>
          <p:cNvSpPr>
            <a:spLocks noChangeShapeType="1"/>
          </p:cNvSpPr>
          <p:nvPr/>
        </p:nvSpPr>
        <p:spPr bwMode="auto">
          <a:xfrm>
            <a:off x="2432051" y="1981935"/>
            <a:ext cx="909638" cy="4635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06"/>
          <p:cNvSpPr>
            <a:spLocks noChangeShapeType="1"/>
          </p:cNvSpPr>
          <p:nvPr/>
        </p:nvSpPr>
        <p:spPr bwMode="auto">
          <a:xfrm flipH="1">
            <a:off x="1074738" y="2445485"/>
            <a:ext cx="452438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123"/>
          <p:cNvSpPr>
            <a:spLocks noChangeShapeType="1"/>
          </p:cNvSpPr>
          <p:nvPr/>
        </p:nvSpPr>
        <p:spPr bwMode="auto">
          <a:xfrm flipH="1">
            <a:off x="1754188" y="2905860"/>
            <a:ext cx="227013" cy="465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124"/>
          <p:cNvSpPr>
            <a:spLocks noChangeShapeType="1"/>
          </p:cNvSpPr>
          <p:nvPr/>
        </p:nvSpPr>
        <p:spPr bwMode="auto">
          <a:xfrm>
            <a:off x="1074738" y="2905860"/>
            <a:ext cx="223838" cy="465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25"/>
          <p:cNvSpPr>
            <a:spLocks noChangeShapeType="1"/>
          </p:cNvSpPr>
          <p:nvPr/>
        </p:nvSpPr>
        <p:spPr bwMode="auto">
          <a:xfrm flipH="1">
            <a:off x="847726" y="2905860"/>
            <a:ext cx="227013" cy="465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26"/>
          <p:cNvSpPr>
            <a:spLocks noChangeShapeType="1"/>
          </p:cNvSpPr>
          <p:nvPr/>
        </p:nvSpPr>
        <p:spPr bwMode="auto">
          <a:xfrm flipH="1">
            <a:off x="735013" y="3370998"/>
            <a:ext cx="112713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27"/>
          <p:cNvSpPr>
            <a:spLocks noChangeShapeType="1"/>
          </p:cNvSpPr>
          <p:nvPr/>
        </p:nvSpPr>
        <p:spPr bwMode="auto">
          <a:xfrm>
            <a:off x="847726" y="3370998"/>
            <a:ext cx="114300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28"/>
          <p:cNvSpPr>
            <a:spLocks noChangeShapeType="1"/>
          </p:cNvSpPr>
          <p:nvPr/>
        </p:nvSpPr>
        <p:spPr bwMode="auto">
          <a:xfrm flipH="1">
            <a:off x="1185863" y="3370998"/>
            <a:ext cx="112713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29"/>
          <p:cNvSpPr>
            <a:spLocks noChangeShapeType="1"/>
          </p:cNvSpPr>
          <p:nvPr/>
        </p:nvSpPr>
        <p:spPr bwMode="auto">
          <a:xfrm>
            <a:off x="1298576" y="3370998"/>
            <a:ext cx="114300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30"/>
          <p:cNvSpPr>
            <a:spLocks noChangeShapeType="1"/>
          </p:cNvSpPr>
          <p:nvPr/>
        </p:nvSpPr>
        <p:spPr bwMode="auto">
          <a:xfrm>
            <a:off x="1754188" y="3370998"/>
            <a:ext cx="112713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31"/>
          <p:cNvSpPr>
            <a:spLocks noChangeShapeType="1"/>
          </p:cNvSpPr>
          <p:nvPr/>
        </p:nvSpPr>
        <p:spPr bwMode="auto">
          <a:xfrm flipH="1">
            <a:off x="2093913" y="3370998"/>
            <a:ext cx="114300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145"/>
          <p:cNvSpPr>
            <a:spLocks noChangeShapeType="1"/>
          </p:cNvSpPr>
          <p:nvPr/>
        </p:nvSpPr>
        <p:spPr bwMode="auto">
          <a:xfrm>
            <a:off x="2432051" y="2039085"/>
            <a:ext cx="153988" cy="158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Freeform 146"/>
          <p:cNvSpPr>
            <a:spLocks/>
          </p:cNvSpPr>
          <p:nvPr/>
        </p:nvSpPr>
        <p:spPr bwMode="auto">
          <a:xfrm>
            <a:off x="2508251" y="2116873"/>
            <a:ext cx="77788" cy="80963"/>
          </a:xfrm>
          <a:custGeom>
            <a:avLst/>
            <a:gdLst>
              <a:gd name="T0" fmla="*/ 80 w 203"/>
              <a:gd name="T1" fmla="*/ 0 h 203"/>
              <a:gd name="T2" fmla="*/ 203 w 203"/>
              <a:gd name="T3" fmla="*/ 203 h 203"/>
              <a:gd name="T4" fmla="*/ 0 w 203"/>
              <a:gd name="T5" fmla="*/ 8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" h="203">
                <a:moveTo>
                  <a:pt x="80" y="0"/>
                </a:moveTo>
                <a:lnTo>
                  <a:pt x="203" y="203"/>
                </a:lnTo>
                <a:lnTo>
                  <a:pt x="0" y="8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Freeform 157"/>
          <p:cNvSpPr>
            <a:spLocks/>
          </p:cNvSpPr>
          <p:nvPr/>
        </p:nvSpPr>
        <p:spPr bwMode="auto">
          <a:xfrm>
            <a:off x="4029076" y="1578710"/>
            <a:ext cx="217488" cy="152400"/>
          </a:xfrm>
          <a:custGeom>
            <a:avLst/>
            <a:gdLst>
              <a:gd name="T0" fmla="*/ 551 w 551"/>
              <a:gd name="T1" fmla="*/ 0 h 379"/>
              <a:gd name="T2" fmla="*/ 119 w 551"/>
              <a:gd name="T3" fmla="*/ 144 h 379"/>
              <a:gd name="T4" fmla="*/ 0 w 551"/>
              <a:gd name="T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1" h="379">
                <a:moveTo>
                  <a:pt x="551" y="0"/>
                </a:moveTo>
                <a:lnTo>
                  <a:pt x="119" y="144"/>
                </a:lnTo>
                <a:lnTo>
                  <a:pt x="0" y="37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Freeform 158"/>
          <p:cNvSpPr>
            <a:spLocks/>
          </p:cNvSpPr>
          <p:nvPr/>
        </p:nvSpPr>
        <p:spPr bwMode="auto">
          <a:xfrm>
            <a:off x="4029076" y="1637448"/>
            <a:ext cx="60325" cy="93663"/>
          </a:xfrm>
          <a:custGeom>
            <a:avLst/>
            <a:gdLst>
              <a:gd name="T0" fmla="*/ 153 w 153"/>
              <a:gd name="T1" fmla="*/ 52 h 232"/>
              <a:gd name="T2" fmla="*/ 0 w 153"/>
              <a:gd name="T3" fmla="*/ 232 h 232"/>
              <a:gd name="T4" fmla="*/ 52 w 153"/>
              <a:gd name="T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232">
                <a:moveTo>
                  <a:pt x="153" y="52"/>
                </a:moveTo>
                <a:lnTo>
                  <a:pt x="0" y="232"/>
                </a:lnTo>
                <a:lnTo>
                  <a:pt x="5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159"/>
          <p:cNvSpPr>
            <a:spLocks noChangeShapeType="1"/>
          </p:cNvSpPr>
          <p:nvPr/>
        </p:nvSpPr>
        <p:spPr bwMode="auto">
          <a:xfrm flipH="1">
            <a:off x="1639888" y="3370998"/>
            <a:ext cx="114300" cy="460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160"/>
          <p:cNvSpPr>
            <a:spLocks noChangeShapeType="1"/>
          </p:cNvSpPr>
          <p:nvPr/>
        </p:nvSpPr>
        <p:spPr bwMode="auto">
          <a:xfrm>
            <a:off x="1981201" y="2905860"/>
            <a:ext cx="227013" cy="465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Oval 165"/>
          <p:cNvSpPr>
            <a:spLocks noChangeArrowheads="1"/>
          </p:cNvSpPr>
          <p:nvPr/>
        </p:nvSpPr>
        <p:spPr bwMode="auto">
          <a:xfrm>
            <a:off x="766763" y="3286860"/>
            <a:ext cx="160338" cy="163513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Oval 177"/>
          <p:cNvSpPr>
            <a:spLocks noChangeArrowheads="1"/>
          </p:cNvSpPr>
          <p:nvPr/>
        </p:nvSpPr>
        <p:spPr bwMode="auto">
          <a:xfrm>
            <a:off x="1220788" y="3286860"/>
            <a:ext cx="160338" cy="163513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Oval 178"/>
          <p:cNvSpPr>
            <a:spLocks noChangeArrowheads="1"/>
          </p:cNvSpPr>
          <p:nvPr/>
        </p:nvSpPr>
        <p:spPr bwMode="auto">
          <a:xfrm>
            <a:off x="4167188" y="1437423"/>
            <a:ext cx="158750" cy="163513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Rectangle 179"/>
          <p:cNvSpPr>
            <a:spLocks noChangeArrowheads="1"/>
          </p:cNvSpPr>
          <p:nvPr/>
        </p:nvSpPr>
        <p:spPr bwMode="auto">
          <a:xfrm>
            <a:off x="1809751" y="3775810"/>
            <a:ext cx="114300" cy="1127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Rectangle 180"/>
          <p:cNvSpPr>
            <a:spLocks noChangeArrowheads="1"/>
          </p:cNvSpPr>
          <p:nvPr/>
        </p:nvSpPr>
        <p:spPr bwMode="auto">
          <a:xfrm>
            <a:off x="2038351" y="3775810"/>
            <a:ext cx="112713" cy="1127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Rectangle 181"/>
          <p:cNvSpPr>
            <a:spLocks noChangeArrowheads="1"/>
          </p:cNvSpPr>
          <p:nvPr/>
        </p:nvSpPr>
        <p:spPr bwMode="auto">
          <a:xfrm>
            <a:off x="2265363" y="3775810"/>
            <a:ext cx="109538" cy="1127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Oval 190"/>
          <p:cNvSpPr>
            <a:spLocks noChangeArrowheads="1"/>
          </p:cNvSpPr>
          <p:nvPr/>
        </p:nvSpPr>
        <p:spPr bwMode="auto">
          <a:xfrm>
            <a:off x="1674813" y="3286860"/>
            <a:ext cx="157163" cy="163513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Oval 201"/>
          <p:cNvSpPr>
            <a:spLocks noChangeArrowheads="1"/>
          </p:cNvSpPr>
          <p:nvPr/>
        </p:nvSpPr>
        <p:spPr bwMode="auto">
          <a:xfrm>
            <a:off x="1895476" y="2834423"/>
            <a:ext cx="160338" cy="1651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Oval 208"/>
          <p:cNvSpPr>
            <a:spLocks noChangeArrowheads="1"/>
          </p:cNvSpPr>
          <p:nvPr/>
        </p:nvSpPr>
        <p:spPr bwMode="auto">
          <a:xfrm>
            <a:off x="3254376" y="2356585"/>
            <a:ext cx="161925" cy="163513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Oval 209"/>
          <p:cNvSpPr>
            <a:spLocks noChangeArrowheads="1"/>
          </p:cNvSpPr>
          <p:nvPr/>
        </p:nvSpPr>
        <p:spPr bwMode="auto">
          <a:xfrm>
            <a:off x="2122488" y="3294798"/>
            <a:ext cx="160338" cy="1651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Freeform 211"/>
          <p:cNvSpPr>
            <a:spLocks/>
          </p:cNvSpPr>
          <p:nvPr/>
        </p:nvSpPr>
        <p:spPr bwMode="auto">
          <a:xfrm>
            <a:off x="2159001" y="2202598"/>
            <a:ext cx="223838" cy="233363"/>
          </a:xfrm>
          <a:custGeom>
            <a:avLst/>
            <a:gdLst>
              <a:gd name="T0" fmla="*/ 287 w 574"/>
              <a:gd name="T1" fmla="*/ 0 h 575"/>
              <a:gd name="T2" fmla="*/ 574 w 574"/>
              <a:gd name="T3" fmla="*/ 575 h 575"/>
              <a:gd name="T4" fmla="*/ 0 w 574"/>
              <a:gd name="T5" fmla="*/ 575 h 575"/>
              <a:gd name="T6" fmla="*/ 287 w 574"/>
              <a:gd name="T7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575">
                <a:moveTo>
                  <a:pt x="287" y="0"/>
                </a:moveTo>
                <a:lnTo>
                  <a:pt x="574" y="575"/>
                </a:lnTo>
                <a:lnTo>
                  <a:pt x="0" y="575"/>
                </a:lnTo>
                <a:lnTo>
                  <a:pt x="287" y="0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Freeform 212"/>
          <p:cNvSpPr>
            <a:spLocks/>
          </p:cNvSpPr>
          <p:nvPr/>
        </p:nvSpPr>
        <p:spPr bwMode="auto">
          <a:xfrm>
            <a:off x="2497138" y="2202598"/>
            <a:ext cx="227013" cy="233363"/>
          </a:xfrm>
          <a:custGeom>
            <a:avLst/>
            <a:gdLst>
              <a:gd name="T0" fmla="*/ 286 w 573"/>
              <a:gd name="T1" fmla="*/ 0 h 575"/>
              <a:gd name="T2" fmla="*/ 0 w 573"/>
              <a:gd name="T3" fmla="*/ 575 h 575"/>
              <a:gd name="T4" fmla="*/ 573 w 573"/>
              <a:gd name="T5" fmla="*/ 575 h 575"/>
              <a:gd name="T6" fmla="*/ 286 w 573"/>
              <a:gd name="T7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3" h="575">
                <a:moveTo>
                  <a:pt x="286" y="0"/>
                </a:moveTo>
                <a:lnTo>
                  <a:pt x="0" y="575"/>
                </a:lnTo>
                <a:lnTo>
                  <a:pt x="573" y="575"/>
                </a:lnTo>
                <a:lnTo>
                  <a:pt x="286" y="0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Rectangle 215"/>
          <p:cNvSpPr>
            <a:spLocks noChangeArrowheads="1"/>
          </p:cNvSpPr>
          <p:nvPr/>
        </p:nvSpPr>
        <p:spPr bwMode="auto">
          <a:xfrm>
            <a:off x="1130301" y="3778985"/>
            <a:ext cx="112713" cy="1127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Freeform 216"/>
          <p:cNvSpPr>
            <a:spLocks/>
          </p:cNvSpPr>
          <p:nvPr/>
        </p:nvSpPr>
        <p:spPr bwMode="auto">
          <a:xfrm>
            <a:off x="1243013" y="2680435"/>
            <a:ext cx="227013" cy="228600"/>
          </a:xfrm>
          <a:custGeom>
            <a:avLst/>
            <a:gdLst>
              <a:gd name="T0" fmla="*/ 287 w 575"/>
              <a:gd name="T1" fmla="*/ 0 h 574"/>
              <a:gd name="T2" fmla="*/ 575 w 575"/>
              <a:gd name="T3" fmla="*/ 574 h 574"/>
              <a:gd name="T4" fmla="*/ 0 w 575"/>
              <a:gd name="T5" fmla="*/ 574 h 574"/>
              <a:gd name="T6" fmla="*/ 287 w 575"/>
              <a:gd name="T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5" h="574">
                <a:moveTo>
                  <a:pt x="287" y="0"/>
                </a:moveTo>
                <a:lnTo>
                  <a:pt x="575" y="574"/>
                </a:lnTo>
                <a:lnTo>
                  <a:pt x="0" y="574"/>
                </a:lnTo>
                <a:lnTo>
                  <a:pt x="287" y="0"/>
                </a:lnTo>
                <a:close/>
              </a:path>
            </a:pathLst>
          </a:custGeom>
          <a:solidFill>
            <a:srgbClr val="57FF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Freeform 217"/>
          <p:cNvSpPr>
            <a:spLocks/>
          </p:cNvSpPr>
          <p:nvPr/>
        </p:nvSpPr>
        <p:spPr bwMode="auto">
          <a:xfrm>
            <a:off x="1243013" y="2680435"/>
            <a:ext cx="227013" cy="228600"/>
          </a:xfrm>
          <a:custGeom>
            <a:avLst/>
            <a:gdLst>
              <a:gd name="T0" fmla="*/ 287 w 575"/>
              <a:gd name="T1" fmla="*/ 0 h 574"/>
              <a:gd name="T2" fmla="*/ 575 w 575"/>
              <a:gd name="T3" fmla="*/ 574 h 574"/>
              <a:gd name="T4" fmla="*/ 0 w 575"/>
              <a:gd name="T5" fmla="*/ 574 h 574"/>
              <a:gd name="T6" fmla="*/ 287 w 575"/>
              <a:gd name="T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5" h="574">
                <a:moveTo>
                  <a:pt x="287" y="0"/>
                </a:moveTo>
                <a:lnTo>
                  <a:pt x="575" y="574"/>
                </a:lnTo>
                <a:lnTo>
                  <a:pt x="0" y="574"/>
                </a:lnTo>
                <a:lnTo>
                  <a:pt x="287" y="0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Freeform 218"/>
          <p:cNvSpPr>
            <a:spLocks/>
          </p:cNvSpPr>
          <p:nvPr/>
        </p:nvSpPr>
        <p:spPr bwMode="auto">
          <a:xfrm>
            <a:off x="1584326" y="2680435"/>
            <a:ext cx="227013" cy="228600"/>
          </a:xfrm>
          <a:custGeom>
            <a:avLst/>
            <a:gdLst>
              <a:gd name="T0" fmla="*/ 287 w 575"/>
              <a:gd name="T1" fmla="*/ 0 h 574"/>
              <a:gd name="T2" fmla="*/ 575 w 575"/>
              <a:gd name="T3" fmla="*/ 574 h 574"/>
              <a:gd name="T4" fmla="*/ 0 w 575"/>
              <a:gd name="T5" fmla="*/ 574 h 574"/>
              <a:gd name="T6" fmla="*/ 287 w 575"/>
              <a:gd name="T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5" h="574">
                <a:moveTo>
                  <a:pt x="287" y="0"/>
                </a:moveTo>
                <a:lnTo>
                  <a:pt x="575" y="574"/>
                </a:lnTo>
                <a:lnTo>
                  <a:pt x="0" y="574"/>
                </a:lnTo>
                <a:lnTo>
                  <a:pt x="287" y="0"/>
                </a:lnTo>
                <a:close/>
              </a:path>
            </a:pathLst>
          </a:custGeom>
          <a:solidFill>
            <a:srgbClr val="57FF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Freeform 219"/>
          <p:cNvSpPr>
            <a:spLocks/>
          </p:cNvSpPr>
          <p:nvPr/>
        </p:nvSpPr>
        <p:spPr bwMode="auto">
          <a:xfrm>
            <a:off x="1584326" y="2680435"/>
            <a:ext cx="227013" cy="228600"/>
          </a:xfrm>
          <a:custGeom>
            <a:avLst/>
            <a:gdLst>
              <a:gd name="T0" fmla="*/ 287 w 575"/>
              <a:gd name="T1" fmla="*/ 0 h 574"/>
              <a:gd name="T2" fmla="*/ 575 w 575"/>
              <a:gd name="T3" fmla="*/ 574 h 574"/>
              <a:gd name="T4" fmla="*/ 0 w 575"/>
              <a:gd name="T5" fmla="*/ 574 h 574"/>
              <a:gd name="T6" fmla="*/ 287 w 575"/>
              <a:gd name="T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5" h="574">
                <a:moveTo>
                  <a:pt x="287" y="0"/>
                </a:moveTo>
                <a:lnTo>
                  <a:pt x="575" y="574"/>
                </a:lnTo>
                <a:lnTo>
                  <a:pt x="0" y="574"/>
                </a:lnTo>
                <a:lnTo>
                  <a:pt x="287" y="0"/>
                </a:lnTo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Rectangle 226"/>
          <p:cNvSpPr>
            <a:spLocks noChangeArrowheads="1"/>
          </p:cNvSpPr>
          <p:nvPr/>
        </p:nvSpPr>
        <p:spPr bwMode="auto">
          <a:xfrm>
            <a:off x="904876" y="3778985"/>
            <a:ext cx="114300" cy="1127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Oval 228"/>
          <p:cNvSpPr>
            <a:spLocks noChangeArrowheads="1"/>
          </p:cNvSpPr>
          <p:nvPr/>
        </p:nvSpPr>
        <p:spPr bwMode="auto">
          <a:xfrm>
            <a:off x="993776" y="2828073"/>
            <a:ext cx="160338" cy="163513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Oval 234"/>
          <p:cNvSpPr>
            <a:spLocks noChangeArrowheads="1"/>
          </p:cNvSpPr>
          <p:nvPr/>
        </p:nvSpPr>
        <p:spPr bwMode="auto">
          <a:xfrm>
            <a:off x="1447801" y="2364523"/>
            <a:ext cx="158750" cy="163513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Oval 235"/>
          <p:cNvSpPr>
            <a:spLocks noChangeArrowheads="1"/>
          </p:cNvSpPr>
          <p:nvPr/>
        </p:nvSpPr>
        <p:spPr bwMode="auto">
          <a:xfrm>
            <a:off x="2354263" y="1902560"/>
            <a:ext cx="160338" cy="165100"/>
          </a:xfrm>
          <a:prstGeom prst="ellipse">
            <a:avLst/>
          </a:pr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Rectangle 238"/>
          <p:cNvSpPr>
            <a:spLocks noChangeArrowheads="1"/>
          </p:cNvSpPr>
          <p:nvPr/>
        </p:nvSpPr>
        <p:spPr bwMode="auto">
          <a:xfrm>
            <a:off x="1584326" y="3778985"/>
            <a:ext cx="112713" cy="1127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" name="Rectangle 243"/>
          <p:cNvSpPr>
            <a:spLocks noChangeArrowheads="1"/>
          </p:cNvSpPr>
          <p:nvPr/>
        </p:nvSpPr>
        <p:spPr bwMode="auto">
          <a:xfrm>
            <a:off x="677863" y="3778985"/>
            <a:ext cx="114300" cy="1127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Rectangle 245"/>
          <p:cNvSpPr>
            <a:spLocks noChangeArrowheads="1"/>
          </p:cNvSpPr>
          <p:nvPr/>
        </p:nvSpPr>
        <p:spPr bwMode="auto">
          <a:xfrm>
            <a:off x="1357313" y="3778985"/>
            <a:ext cx="112713" cy="112713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Freeform 246"/>
          <p:cNvSpPr>
            <a:spLocks/>
          </p:cNvSpPr>
          <p:nvPr/>
        </p:nvSpPr>
        <p:spPr bwMode="auto">
          <a:xfrm>
            <a:off x="3906838" y="1754923"/>
            <a:ext cx="227013" cy="228600"/>
          </a:xfrm>
          <a:custGeom>
            <a:avLst/>
            <a:gdLst>
              <a:gd name="T0" fmla="*/ 288 w 575"/>
              <a:gd name="T1" fmla="*/ 0 h 574"/>
              <a:gd name="T2" fmla="*/ 0 w 575"/>
              <a:gd name="T3" fmla="*/ 574 h 574"/>
              <a:gd name="T4" fmla="*/ 575 w 575"/>
              <a:gd name="T5" fmla="*/ 574 h 574"/>
              <a:gd name="T6" fmla="*/ 288 w 575"/>
              <a:gd name="T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5" h="574">
                <a:moveTo>
                  <a:pt x="288" y="0"/>
                </a:moveTo>
                <a:lnTo>
                  <a:pt x="0" y="574"/>
                </a:lnTo>
                <a:lnTo>
                  <a:pt x="575" y="574"/>
                </a:lnTo>
                <a:lnTo>
                  <a:pt x="28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" name="Freeform 247"/>
          <p:cNvSpPr>
            <a:spLocks/>
          </p:cNvSpPr>
          <p:nvPr/>
        </p:nvSpPr>
        <p:spPr bwMode="auto">
          <a:xfrm>
            <a:off x="3906838" y="1754923"/>
            <a:ext cx="227013" cy="228600"/>
          </a:xfrm>
          <a:custGeom>
            <a:avLst/>
            <a:gdLst>
              <a:gd name="T0" fmla="*/ 288 w 575"/>
              <a:gd name="T1" fmla="*/ 0 h 574"/>
              <a:gd name="T2" fmla="*/ 0 w 575"/>
              <a:gd name="T3" fmla="*/ 574 h 574"/>
              <a:gd name="T4" fmla="*/ 575 w 575"/>
              <a:gd name="T5" fmla="*/ 574 h 574"/>
              <a:gd name="T6" fmla="*/ 288 w 575"/>
              <a:gd name="T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5" h="574">
                <a:moveTo>
                  <a:pt x="288" y="0"/>
                </a:moveTo>
                <a:lnTo>
                  <a:pt x="0" y="574"/>
                </a:lnTo>
                <a:lnTo>
                  <a:pt x="575" y="574"/>
                </a:lnTo>
                <a:lnTo>
                  <a:pt x="28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" name="Freeform 248"/>
          <p:cNvSpPr>
            <a:spLocks/>
          </p:cNvSpPr>
          <p:nvPr/>
        </p:nvSpPr>
        <p:spPr bwMode="auto">
          <a:xfrm>
            <a:off x="4360863" y="1754923"/>
            <a:ext cx="227013" cy="228600"/>
          </a:xfrm>
          <a:custGeom>
            <a:avLst/>
            <a:gdLst>
              <a:gd name="T0" fmla="*/ 287 w 575"/>
              <a:gd name="T1" fmla="*/ 0 h 574"/>
              <a:gd name="T2" fmla="*/ 0 w 575"/>
              <a:gd name="T3" fmla="*/ 574 h 574"/>
              <a:gd name="T4" fmla="*/ 575 w 575"/>
              <a:gd name="T5" fmla="*/ 574 h 574"/>
              <a:gd name="T6" fmla="*/ 287 w 575"/>
              <a:gd name="T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5" h="574">
                <a:moveTo>
                  <a:pt x="287" y="0"/>
                </a:moveTo>
                <a:lnTo>
                  <a:pt x="0" y="574"/>
                </a:lnTo>
                <a:lnTo>
                  <a:pt x="575" y="574"/>
                </a:lnTo>
                <a:lnTo>
                  <a:pt x="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" name="Freeform 249"/>
          <p:cNvSpPr>
            <a:spLocks/>
          </p:cNvSpPr>
          <p:nvPr/>
        </p:nvSpPr>
        <p:spPr bwMode="auto">
          <a:xfrm>
            <a:off x="4360863" y="1754923"/>
            <a:ext cx="227013" cy="228600"/>
          </a:xfrm>
          <a:custGeom>
            <a:avLst/>
            <a:gdLst>
              <a:gd name="T0" fmla="*/ 287 w 575"/>
              <a:gd name="T1" fmla="*/ 0 h 574"/>
              <a:gd name="T2" fmla="*/ 0 w 575"/>
              <a:gd name="T3" fmla="*/ 574 h 574"/>
              <a:gd name="T4" fmla="*/ 575 w 575"/>
              <a:gd name="T5" fmla="*/ 574 h 574"/>
              <a:gd name="T6" fmla="*/ 287 w 575"/>
              <a:gd name="T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5" h="574">
                <a:moveTo>
                  <a:pt x="287" y="0"/>
                </a:moveTo>
                <a:lnTo>
                  <a:pt x="0" y="574"/>
                </a:lnTo>
                <a:lnTo>
                  <a:pt x="575" y="574"/>
                </a:lnTo>
                <a:lnTo>
                  <a:pt x="28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" name="Line 254"/>
          <p:cNvSpPr>
            <a:spLocks noChangeShapeType="1"/>
          </p:cNvSpPr>
          <p:nvPr/>
        </p:nvSpPr>
        <p:spPr bwMode="auto">
          <a:xfrm>
            <a:off x="2433638" y="2126398"/>
            <a:ext cx="0" cy="180498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" name="Line 256"/>
          <p:cNvSpPr>
            <a:spLocks noChangeShapeType="1"/>
          </p:cNvSpPr>
          <p:nvPr/>
        </p:nvSpPr>
        <p:spPr bwMode="auto">
          <a:xfrm>
            <a:off x="1527176" y="2586773"/>
            <a:ext cx="0" cy="138271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" name="Line 260"/>
          <p:cNvSpPr>
            <a:spLocks noChangeShapeType="1"/>
          </p:cNvSpPr>
          <p:nvPr/>
        </p:nvSpPr>
        <p:spPr bwMode="auto">
          <a:xfrm flipH="1">
            <a:off x="1074738" y="3028098"/>
            <a:ext cx="11113" cy="9525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" name="Line 261"/>
          <p:cNvSpPr>
            <a:spLocks noChangeShapeType="1"/>
          </p:cNvSpPr>
          <p:nvPr/>
        </p:nvSpPr>
        <p:spPr bwMode="auto">
          <a:xfrm flipH="1">
            <a:off x="1959771" y="3007401"/>
            <a:ext cx="11113" cy="9525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" name="Rectangle 269"/>
          <p:cNvSpPr>
            <a:spLocks noChangeArrowheads="1"/>
          </p:cNvSpPr>
          <p:nvPr/>
        </p:nvSpPr>
        <p:spPr bwMode="auto">
          <a:xfrm>
            <a:off x="1085851" y="1387416"/>
            <a:ext cx="3584053" cy="11922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270"/>
          <p:cNvSpPr>
            <a:spLocks noChangeArrowheads="1"/>
          </p:cNvSpPr>
          <p:nvPr/>
        </p:nvSpPr>
        <p:spPr bwMode="auto">
          <a:xfrm>
            <a:off x="649288" y="2816960"/>
            <a:ext cx="860425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Oval 178"/>
          <p:cNvSpPr>
            <a:spLocks noChangeArrowheads="1"/>
          </p:cNvSpPr>
          <p:nvPr/>
        </p:nvSpPr>
        <p:spPr bwMode="auto">
          <a:xfrm>
            <a:off x="4200843" y="1203598"/>
            <a:ext cx="91440" cy="91440"/>
          </a:xfrm>
          <a:prstGeom prst="ellipse">
            <a:avLst/>
          </a:prstGeom>
          <a:solidFill>
            <a:schemeClr val="tx1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5148064" y="1236207"/>
                <a:ext cx="2952328" cy="3161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This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way a root-leaf path can be traversed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in: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O</m:t>
                                  </m:r>
                                  <m:r>
                                    <a:rPr 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cs typeface="Times New Roman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Answering query: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secondary structures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236207"/>
                <a:ext cx="2952328" cy="3161506"/>
              </a:xfrm>
              <a:prstGeom prst="rect">
                <a:avLst/>
              </a:prstGeom>
              <a:blipFill rotWithShape="1">
                <a:blip r:embed="rId5"/>
                <a:stretch>
                  <a:fillRect l="-1649" t="-965" r="-412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0401 C -0.01997 -0.00031 -0.02622 0.01142 -0.03524 0.01451 C -0.05781 0.03457 -0.08229 0.05093 -0.10712 0.05895 C -0.12639 0.07191 -0.15347 0.07068 -0.17378 0.07191 C -0.18837 0.08488 -0.20295 0.09506 -0.21858 0.1034 C -0.22517 0.10679 -0.22951 0.11389 -0.23628 0.11636 C -0.24653 0.1287 -0.26059 0.1287 -0.2717 0.13858 C -0.28368 0.14908 -0.29045 0.16574 -0.30417 0.17377 C -0.31007 0.18457 -0.31892 0.19074 -0.32587 0.19969 C -0.32708 0.20124 -0.32778 0.2037 -0.32899 0.20525 C -0.33003 0.20679 -0.33108 0.20772 -0.33212 0.20895 C -0.33542 0.2179 -0.3375 0.22901 -0.34253 0.23488 C -0.34792 0.24908 -0.3566 0.25895 -0.36441 0.26821 C -0.36771 0.27222 -0.36927 0.27932 -0.3717 0.28488 C -0.37604 0.29475 -0.38056 0.30772 -0.38628 0.31451 C -0.38872 0.32315 -0.39219 0.33148 -0.3967 0.33673 C -0.40052 0.35062 -0.40226 0.36482 -0.40503 0.37932 C -0.40642 0.38704 -0.40885 0.39383 -0.41024 0.40154 C -0.41094 0.42994 -0.40851 0.47963 -0.41337 0.50525 C -0.41302 0.5071 -0.41302 0.50926 -0.41233 0.5108 C -0.41146 0.51266 -0.4092 0.51451 -0.4092 0.51451 " pathEditMode="relative" ptsTypes="ffffffffffffffffffffA">
                                      <p:cBhvr>
                                        <p:cTn id="6" dur="5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External Interval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1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 external interval tree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 is:</a:t>
                </a: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1- base tree T: Consists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of a weight-balanced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B-tree</a:t>
                </a:r>
              </a:p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Branching factor: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ra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Leaf 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height of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e>
                                </m:rad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1640962"/>
              </a:xfrm>
              <a:prstGeom prst="rect">
                <a:avLst/>
              </a:prstGeom>
              <a:blipFill rotWithShape="1">
                <a:blip r:embed="rId5"/>
                <a:stretch>
                  <a:fillRect l="-663" t="-1859" b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301080" y="2566148"/>
            <a:ext cx="4176464" cy="1629739"/>
            <a:chOff x="2267744" y="2397278"/>
            <a:chExt cx="4176464" cy="1629739"/>
          </a:xfrm>
        </p:grpSpPr>
        <p:grpSp>
          <p:nvGrpSpPr>
            <p:cNvPr id="3" name="Group 2"/>
            <p:cNvGrpSpPr/>
            <p:nvPr/>
          </p:nvGrpSpPr>
          <p:grpSpPr>
            <a:xfrm>
              <a:off x="2442368" y="2876970"/>
              <a:ext cx="3867150" cy="664764"/>
              <a:chOff x="2432050" y="2571750"/>
              <a:chExt cx="3867150" cy="664764"/>
            </a:xfrm>
          </p:grpSpPr>
          <p:sp>
            <p:nvSpPr>
              <p:cNvPr id="89" name="Line 97"/>
              <p:cNvSpPr>
                <a:spLocks noChangeShapeType="1"/>
              </p:cNvSpPr>
              <p:nvPr/>
            </p:nvSpPr>
            <p:spPr bwMode="auto">
              <a:xfrm flipH="1">
                <a:off x="2511425" y="2653506"/>
                <a:ext cx="1814513" cy="460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178"/>
              <p:cNvSpPr>
                <a:spLocks noChangeArrowheads="1"/>
              </p:cNvSpPr>
              <p:nvPr/>
            </p:nvSpPr>
            <p:spPr bwMode="auto">
              <a:xfrm>
                <a:off x="4246563" y="2571750"/>
                <a:ext cx="158750" cy="1635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97"/>
              <p:cNvSpPr>
                <a:spLocks noChangeShapeType="1"/>
              </p:cNvSpPr>
              <p:nvPr/>
            </p:nvSpPr>
            <p:spPr bwMode="auto">
              <a:xfrm flipH="1">
                <a:off x="3275856" y="2694384"/>
                <a:ext cx="970707" cy="3786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97"/>
              <p:cNvSpPr>
                <a:spLocks noChangeShapeType="1"/>
              </p:cNvSpPr>
              <p:nvPr/>
            </p:nvSpPr>
            <p:spPr bwMode="auto">
              <a:xfrm flipH="1">
                <a:off x="4325936" y="2735264"/>
                <a:ext cx="0" cy="3786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 flipH="1" flipV="1">
                <a:off x="4405311" y="2713037"/>
                <a:ext cx="947738" cy="3599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97"/>
              <p:cNvSpPr>
                <a:spLocks noChangeShapeType="1"/>
              </p:cNvSpPr>
              <p:nvPr/>
            </p:nvSpPr>
            <p:spPr bwMode="auto">
              <a:xfrm flipH="1" flipV="1">
                <a:off x="4405312" y="2653506"/>
                <a:ext cx="1814513" cy="4194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Oval 178"/>
              <p:cNvSpPr>
                <a:spLocks noChangeArrowheads="1"/>
              </p:cNvSpPr>
              <p:nvPr/>
            </p:nvSpPr>
            <p:spPr bwMode="auto">
              <a:xfrm>
                <a:off x="2432050" y="3073001"/>
                <a:ext cx="158750" cy="1635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Oval 178"/>
              <p:cNvSpPr>
                <a:spLocks noChangeArrowheads="1"/>
              </p:cNvSpPr>
              <p:nvPr/>
            </p:nvSpPr>
            <p:spPr bwMode="auto">
              <a:xfrm>
                <a:off x="3196481" y="3049982"/>
                <a:ext cx="158750" cy="1635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Oval 178"/>
              <p:cNvSpPr>
                <a:spLocks noChangeArrowheads="1"/>
              </p:cNvSpPr>
              <p:nvPr/>
            </p:nvSpPr>
            <p:spPr bwMode="auto">
              <a:xfrm>
                <a:off x="4246563" y="3069032"/>
                <a:ext cx="158750" cy="1635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Oval 178"/>
              <p:cNvSpPr>
                <a:spLocks noChangeArrowheads="1"/>
              </p:cNvSpPr>
              <p:nvPr/>
            </p:nvSpPr>
            <p:spPr bwMode="auto">
              <a:xfrm>
                <a:off x="5312568" y="3049982"/>
                <a:ext cx="158750" cy="1635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Oval 178"/>
              <p:cNvSpPr>
                <a:spLocks noChangeArrowheads="1"/>
              </p:cNvSpPr>
              <p:nvPr/>
            </p:nvSpPr>
            <p:spPr bwMode="auto">
              <a:xfrm>
                <a:off x="6140450" y="3032124"/>
                <a:ext cx="158750" cy="1635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" name="Line 97"/>
            <p:cNvSpPr>
              <a:spLocks noChangeShapeType="1"/>
            </p:cNvSpPr>
            <p:nvPr/>
          </p:nvSpPr>
          <p:spPr bwMode="auto">
            <a:xfrm flipH="1">
              <a:off x="2267744" y="2439096"/>
              <a:ext cx="0" cy="15813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97"/>
            <p:cNvSpPr>
              <a:spLocks noChangeShapeType="1"/>
            </p:cNvSpPr>
            <p:nvPr/>
          </p:nvSpPr>
          <p:spPr bwMode="auto">
            <a:xfrm flipH="1">
              <a:off x="3059832" y="2439096"/>
              <a:ext cx="0" cy="15813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 flipH="1">
              <a:off x="3923928" y="2439096"/>
              <a:ext cx="0" cy="15813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97"/>
            <p:cNvSpPr>
              <a:spLocks noChangeShapeType="1"/>
            </p:cNvSpPr>
            <p:nvPr/>
          </p:nvSpPr>
          <p:spPr bwMode="auto">
            <a:xfrm flipH="1">
              <a:off x="4686300" y="2439096"/>
              <a:ext cx="0" cy="15813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97"/>
            <p:cNvSpPr>
              <a:spLocks noChangeShapeType="1"/>
            </p:cNvSpPr>
            <p:nvPr/>
          </p:nvSpPr>
          <p:spPr bwMode="auto">
            <a:xfrm flipH="1">
              <a:off x="5580112" y="2445625"/>
              <a:ext cx="0" cy="15813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97"/>
            <p:cNvSpPr>
              <a:spLocks noChangeShapeType="1"/>
            </p:cNvSpPr>
            <p:nvPr/>
          </p:nvSpPr>
          <p:spPr bwMode="auto">
            <a:xfrm flipH="1">
              <a:off x="6444208" y="2397278"/>
              <a:ext cx="0" cy="15813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82777" y="4108978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777" y="4108978"/>
                <a:ext cx="42941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39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4612196" y="4293644"/>
            <a:ext cx="1976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3" idx="1"/>
          </p:cNvCxnSpPr>
          <p:nvPr/>
        </p:nvCxnSpPr>
        <p:spPr>
          <a:xfrm flipH="1">
            <a:off x="2301080" y="4293644"/>
            <a:ext cx="18816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164285" y="2584701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85" y="2584701"/>
                <a:ext cx="42941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98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340369" y="3603070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69" y="3603070"/>
                <a:ext cx="42941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28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109560" y="3598188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560" y="3598188"/>
                <a:ext cx="42941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11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154882" y="3656926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882" y="3656926"/>
                <a:ext cx="429419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214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5220887" y="3639068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887" y="3639068"/>
                <a:ext cx="42941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11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068360" y="3603070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360" y="3603070"/>
                <a:ext cx="42941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211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/>
          <p:cNvCxnSpPr/>
          <p:nvPr/>
        </p:nvCxnSpPr>
        <p:spPr>
          <a:xfrm flipV="1">
            <a:off x="6068360" y="2515988"/>
            <a:ext cx="988014" cy="343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56374" y="2331322"/>
            <a:ext cx="61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334409" y="3195261"/>
            <a:ext cx="133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slab boundary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2" name="Straight Arrow Connector 121"/>
          <p:cNvCxnSpPr>
            <a:endCxn id="121" idx="1"/>
          </p:cNvCxnSpPr>
          <p:nvPr/>
        </p:nvCxnSpPr>
        <p:spPr>
          <a:xfrm>
            <a:off x="6488160" y="3195262"/>
            <a:ext cx="846249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317360" y="3096937"/>
            <a:ext cx="161689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428212" y="2713168"/>
            <a:ext cx="137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multislab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086370" y="2300564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70" y="2300564"/>
                <a:ext cx="42941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211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861769" y="2296766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769" y="2296766"/>
                <a:ext cx="42941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225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725507" y="2300564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507" y="2300564"/>
                <a:ext cx="429419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25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4508723" y="2300564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23" y="2300564"/>
                <a:ext cx="429419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228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5398738" y="2296766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738" y="2296766"/>
                <a:ext cx="429419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228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260943" y="2296766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943" y="2296766"/>
                <a:ext cx="429419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225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317360" y="3987456"/>
            <a:ext cx="75911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73213" y="3906871"/>
                <a:ext cx="648266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213" y="3906871"/>
                <a:ext cx="648266" cy="404213"/>
              </a:xfrm>
              <a:prstGeom prst="rect">
                <a:avLst/>
              </a:prstGeom>
              <a:blipFill rotWithShape="1">
                <a:blip r:embed="rId19"/>
                <a:stretch>
                  <a:fillRect t="-6061" r="-560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External Interval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72042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a node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 store intervals from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that cross one or more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slab boundaries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associated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but none of the slab boundaries associated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parent(v)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.(secondary structures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associated)</a:t>
            </a:r>
            <a:endParaRPr lang="en-US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50849" y="1782984"/>
            <a:ext cx="4196699" cy="1642711"/>
            <a:chOff x="2301080" y="2515988"/>
            <a:chExt cx="4196699" cy="1642711"/>
          </a:xfrm>
        </p:grpSpPr>
        <p:grpSp>
          <p:nvGrpSpPr>
            <p:cNvPr id="9" name="Group 8"/>
            <p:cNvGrpSpPr/>
            <p:nvPr/>
          </p:nvGrpSpPr>
          <p:grpSpPr>
            <a:xfrm>
              <a:off x="2301080" y="2515988"/>
              <a:ext cx="4176464" cy="1642711"/>
              <a:chOff x="2267744" y="2377777"/>
              <a:chExt cx="4176464" cy="164271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442368" y="2876970"/>
                <a:ext cx="3867150" cy="664764"/>
                <a:chOff x="2432050" y="2571750"/>
                <a:chExt cx="3867150" cy="664764"/>
              </a:xfrm>
            </p:grpSpPr>
            <p:sp>
              <p:nvSpPr>
                <p:cNvPr id="8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511425" y="2653506"/>
                  <a:ext cx="1814513" cy="4603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Oval 178"/>
                <p:cNvSpPr>
                  <a:spLocks noChangeArrowheads="1"/>
                </p:cNvSpPr>
                <p:nvPr/>
              </p:nvSpPr>
              <p:spPr bwMode="auto">
                <a:xfrm>
                  <a:off x="4246563" y="2571750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275856" y="2694384"/>
                  <a:ext cx="970707" cy="3786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325936" y="2735264"/>
                  <a:ext cx="0" cy="3786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405311" y="2713037"/>
                  <a:ext cx="947738" cy="35996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405312" y="2653506"/>
                  <a:ext cx="1814513" cy="41949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Oval 178"/>
                <p:cNvSpPr>
                  <a:spLocks noChangeArrowheads="1"/>
                </p:cNvSpPr>
                <p:nvPr/>
              </p:nvSpPr>
              <p:spPr bwMode="auto">
                <a:xfrm>
                  <a:off x="2432050" y="3073001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Oval 178"/>
                <p:cNvSpPr>
                  <a:spLocks noChangeArrowheads="1"/>
                </p:cNvSpPr>
                <p:nvPr/>
              </p:nvSpPr>
              <p:spPr bwMode="auto">
                <a:xfrm>
                  <a:off x="3196481" y="304998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Oval 178"/>
                <p:cNvSpPr>
                  <a:spLocks noChangeArrowheads="1"/>
                </p:cNvSpPr>
                <p:nvPr/>
              </p:nvSpPr>
              <p:spPr bwMode="auto">
                <a:xfrm>
                  <a:off x="4246563" y="306903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178"/>
                <p:cNvSpPr>
                  <a:spLocks noChangeArrowheads="1"/>
                </p:cNvSpPr>
                <p:nvPr/>
              </p:nvSpPr>
              <p:spPr bwMode="auto">
                <a:xfrm>
                  <a:off x="5312568" y="304998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Oval 178"/>
                <p:cNvSpPr>
                  <a:spLocks noChangeArrowheads="1"/>
                </p:cNvSpPr>
                <p:nvPr/>
              </p:nvSpPr>
              <p:spPr bwMode="auto">
                <a:xfrm>
                  <a:off x="6140450" y="3032124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Line 97"/>
              <p:cNvSpPr>
                <a:spLocks noChangeShapeType="1"/>
              </p:cNvSpPr>
              <p:nvPr/>
            </p:nvSpPr>
            <p:spPr bwMode="auto">
              <a:xfrm flipH="1">
                <a:off x="2267744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97"/>
              <p:cNvSpPr>
                <a:spLocks noChangeShapeType="1"/>
              </p:cNvSpPr>
              <p:nvPr/>
            </p:nvSpPr>
            <p:spPr bwMode="auto">
              <a:xfrm flipH="1">
                <a:off x="3059832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97"/>
              <p:cNvSpPr>
                <a:spLocks noChangeShapeType="1"/>
              </p:cNvSpPr>
              <p:nvPr/>
            </p:nvSpPr>
            <p:spPr bwMode="auto">
              <a:xfrm flipH="1">
                <a:off x="3923928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7"/>
              <p:cNvSpPr>
                <a:spLocks noChangeShapeType="1"/>
              </p:cNvSpPr>
              <p:nvPr/>
            </p:nvSpPr>
            <p:spPr bwMode="auto">
              <a:xfrm flipH="1">
                <a:off x="4686300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7"/>
              <p:cNvSpPr>
                <a:spLocks noChangeShapeType="1"/>
              </p:cNvSpPr>
              <p:nvPr/>
            </p:nvSpPr>
            <p:spPr bwMode="auto">
              <a:xfrm flipH="1">
                <a:off x="5580112" y="2377777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97"/>
              <p:cNvSpPr>
                <a:spLocks noChangeShapeType="1"/>
              </p:cNvSpPr>
              <p:nvPr/>
            </p:nvSpPr>
            <p:spPr bwMode="auto">
              <a:xfrm flipH="1">
                <a:off x="6444208" y="2377777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164285" y="2584701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4285" y="2584701"/>
                  <a:ext cx="42941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2340369" y="3603070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369" y="3603070"/>
                  <a:ext cx="42941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285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3109560" y="3598188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560" y="3598188"/>
                  <a:ext cx="42941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142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154882" y="3656926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882" y="3656926"/>
                  <a:ext cx="42941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5220887" y="3639068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887" y="3639068"/>
                  <a:ext cx="42941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6068360" y="3603070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8360" y="3603070"/>
                  <a:ext cx="42941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Connector 10"/>
          <p:cNvCxnSpPr/>
          <p:nvPr/>
        </p:nvCxnSpPr>
        <p:spPr>
          <a:xfrm flipH="1">
            <a:off x="3412104" y="3579862"/>
            <a:ext cx="82788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995936" y="3759299"/>
            <a:ext cx="122433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347864" y="1851059"/>
            <a:ext cx="720080" cy="158139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08831" y="1813533"/>
            <a:ext cx="762372" cy="158139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econdary Structures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store the set of intervals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associated with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in 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following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secondary structures associated with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b="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17"/>
          <p:cNvCxnSpPr/>
          <p:nvPr/>
        </p:nvCxnSpPr>
        <p:spPr>
          <a:xfrm rot="5400000">
            <a:off x="726324" y="3105152"/>
            <a:ext cx="790342" cy="73822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2147230" y="3251255"/>
            <a:ext cx="788799" cy="44756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646" y="3869437"/>
                <a:ext cx="1506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left slab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6" y="3869437"/>
                <a:ext cx="150673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239" t="-8333" r="-113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89372" y="386789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right slab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372" y="3867894"/>
                <a:ext cx="165618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309" t="-8197" r="-95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73497" y="1453800"/>
            <a:ext cx="2120206" cy="1950724"/>
            <a:chOff x="2955850" y="1391752"/>
            <a:chExt cx="2120206" cy="1950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02470" y="140210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470" y="1402103"/>
                  <a:ext cx="432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971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517614" y="1391752"/>
                  <a:ext cx="5584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614" y="1391752"/>
                  <a:ext cx="55844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608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3203848" y="1761083"/>
              <a:ext cx="1496738" cy="1581393"/>
              <a:chOff x="3203848" y="1761083"/>
              <a:chExt cx="1496738" cy="1581393"/>
            </a:xfrm>
          </p:grpSpPr>
          <p:sp>
            <p:nvSpPr>
              <p:cNvPr id="25" name="Line 97"/>
              <p:cNvSpPr>
                <a:spLocks noChangeShapeType="1"/>
              </p:cNvSpPr>
              <p:nvPr/>
            </p:nvSpPr>
            <p:spPr bwMode="auto">
              <a:xfrm flipH="1">
                <a:off x="3419871" y="2280715"/>
                <a:ext cx="907255" cy="2710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938214" y="1761084"/>
                <a:ext cx="762372" cy="1581392"/>
                <a:chOff x="3938214" y="1950393"/>
                <a:chExt cx="762372" cy="1581392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3938214" y="1950393"/>
                  <a:ext cx="762372" cy="1581392"/>
                  <a:chOff x="3957264" y="2607966"/>
                  <a:chExt cx="762372" cy="1581392"/>
                </a:xfrm>
              </p:grpSpPr>
              <p:sp>
                <p:nvSpPr>
                  <p:cNvPr id="9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4290217" y="3045840"/>
                    <a:ext cx="158750" cy="16351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57264" y="2607966"/>
                    <a:ext cx="0" cy="158139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9636" y="2607966"/>
                    <a:ext cx="0" cy="158139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4134518" y="2018935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4518" y="2018935"/>
                      <a:ext cx="432048" cy="3693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t="-8197" r="-12676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Oval 178"/>
              <p:cNvSpPr>
                <a:spLocks noChangeArrowheads="1"/>
              </p:cNvSpPr>
              <p:nvPr/>
            </p:nvSpPr>
            <p:spPr bwMode="auto">
              <a:xfrm>
                <a:off x="3340496" y="2470023"/>
                <a:ext cx="158750" cy="163513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97"/>
              <p:cNvSpPr>
                <a:spLocks noChangeShapeType="1"/>
              </p:cNvSpPr>
              <p:nvPr/>
            </p:nvSpPr>
            <p:spPr bwMode="auto">
              <a:xfrm flipH="1">
                <a:off x="3203848" y="1761083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955850" y="1404031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5850" y="1404031"/>
                  <a:ext cx="43204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6197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Line 97"/>
          <p:cNvSpPr>
            <a:spLocks noChangeShapeType="1"/>
          </p:cNvSpPr>
          <p:nvPr/>
        </p:nvSpPr>
        <p:spPr bwMode="auto">
          <a:xfrm flipH="1">
            <a:off x="3347864" y="1833483"/>
            <a:ext cx="0" cy="1581392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97"/>
          <p:cNvSpPr>
            <a:spLocks noChangeShapeType="1"/>
          </p:cNvSpPr>
          <p:nvPr/>
        </p:nvSpPr>
        <p:spPr bwMode="auto">
          <a:xfrm flipH="1">
            <a:off x="4067944" y="1819237"/>
            <a:ext cx="0" cy="1581392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68643" y="1469325"/>
                <a:ext cx="558442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643" y="1469325"/>
                <a:ext cx="558442" cy="391646"/>
              </a:xfrm>
              <a:prstGeom prst="rect">
                <a:avLst/>
              </a:prstGeom>
              <a:blipFill rotWithShape="1">
                <a:blip r:embed="rId12"/>
                <a:stretch>
                  <a:fillRect t="-7813" r="-326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96595" y="1441837"/>
                <a:ext cx="558442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95" y="1441837"/>
                <a:ext cx="558442" cy="391646"/>
              </a:xfrm>
              <a:prstGeom prst="rect">
                <a:avLst/>
              </a:prstGeom>
              <a:blipFill rotWithShape="1">
                <a:blip r:embed="rId13"/>
                <a:stretch>
                  <a:fillRect t="-7813" r="-26374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Elbow Connector 36"/>
          <p:cNvCxnSpPr/>
          <p:nvPr/>
        </p:nvCxnSpPr>
        <p:spPr>
          <a:xfrm flipV="1">
            <a:off x="3347864" y="2261006"/>
            <a:ext cx="1800200" cy="57763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48064" y="2055187"/>
                <a:ext cx="3168352" cy="209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left endpoint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&amp;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right endpoint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/>
                        <a:cs typeface="Times New Roman" pitchFamily="18" charset="0"/>
                      </a:rPr>
                      <m:t> &amp; 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sorted according to right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endpoints.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055187"/>
                <a:ext cx="3168352" cy="2098267"/>
              </a:xfrm>
              <a:prstGeom prst="rect">
                <a:avLst/>
              </a:prstGeom>
              <a:blipFill rotWithShape="1">
                <a:blip r:embed="rId14"/>
                <a:stretch>
                  <a:fillRect l="-1154" t="-1453" b="-3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2" grpId="0" animBg="1"/>
      <p:bldP spid="21" grpId="0"/>
      <p:bldP spid="24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Multislab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List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mplementation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365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If the number of intervals stored in 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multislab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 is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them in an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underflow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structure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along with intervals associated with all the other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multislab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lists with fewer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intervals. 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underflow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structure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always contains fewer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since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multislabs lists are associated with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Implement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secondary list structures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associated with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using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B-trees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with branching and leaf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parameter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Implement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underflow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structure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using the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static interval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tree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 each node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maintain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index block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for information about the size and place of each of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structures associated with v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3651449"/>
              </a:xfrm>
              <a:prstGeom prst="rect">
                <a:avLst/>
              </a:prstGeom>
              <a:blipFill rotWithShape="1">
                <a:blip r:embed="rId5"/>
                <a:stretch>
                  <a:fillRect l="-663" t="-835" b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Space of External Interval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With the definitions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above, an interval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is stored in two or three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structures.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395536" y="1491630"/>
            <a:ext cx="4602603" cy="1889387"/>
            <a:chOff x="1933600" y="1491630"/>
            <a:chExt cx="4602603" cy="1889387"/>
          </a:xfrm>
        </p:grpSpPr>
        <p:grpSp>
          <p:nvGrpSpPr>
            <p:cNvPr id="29" name="Group 28"/>
            <p:cNvGrpSpPr/>
            <p:nvPr/>
          </p:nvGrpSpPr>
          <p:grpSpPr>
            <a:xfrm>
              <a:off x="2166390" y="1751278"/>
              <a:ext cx="4176464" cy="1629739"/>
              <a:chOff x="2267744" y="2397278"/>
              <a:chExt cx="4176464" cy="162973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442368" y="2876970"/>
                <a:ext cx="3867150" cy="664764"/>
                <a:chOff x="2432050" y="2571750"/>
                <a:chExt cx="3867150" cy="664764"/>
              </a:xfrm>
            </p:grpSpPr>
            <p:sp>
              <p:nvSpPr>
                <p:cNvPr id="37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511425" y="2653506"/>
                  <a:ext cx="1814513" cy="4603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Oval 178"/>
                <p:cNvSpPr>
                  <a:spLocks noChangeArrowheads="1"/>
                </p:cNvSpPr>
                <p:nvPr/>
              </p:nvSpPr>
              <p:spPr bwMode="auto">
                <a:xfrm>
                  <a:off x="4246563" y="2571750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275856" y="2694384"/>
                  <a:ext cx="970707" cy="3786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325936" y="2735264"/>
                  <a:ext cx="0" cy="3786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405311" y="2713037"/>
                  <a:ext cx="947738" cy="35996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405312" y="2653506"/>
                  <a:ext cx="1814513" cy="41949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Oval 178"/>
                <p:cNvSpPr>
                  <a:spLocks noChangeArrowheads="1"/>
                </p:cNvSpPr>
                <p:nvPr/>
              </p:nvSpPr>
              <p:spPr bwMode="auto">
                <a:xfrm>
                  <a:off x="2432050" y="3073001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Oval 178"/>
                <p:cNvSpPr>
                  <a:spLocks noChangeArrowheads="1"/>
                </p:cNvSpPr>
                <p:nvPr/>
              </p:nvSpPr>
              <p:spPr bwMode="auto">
                <a:xfrm>
                  <a:off x="3196481" y="304998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178"/>
                <p:cNvSpPr>
                  <a:spLocks noChangeArrowheads="1"/>
                </p:cNvSpPr>
                <p:nvPr/>
              </p:nvSpPr>
              <p:spPr bwMode="auto">
                <a:xfrm>
                  <a:off x="4246563" y="306903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78"/>
                <p:cNvSpPr>
                  <a:spLocks noChangeArrowheads="1"/>
                </p:cNvSpPr>
                <p:nvPr/>
              </p:nvSpPr>
              <p:spPr bwMode="auto">
                <a:xfrm>
                  <a:off x="5312568" y="304998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Oval 178"/>
                <p:cNvSpPr>
                  <a:spLocks noChangeArrowheads="1"/>
                </p:cNvSpPr>
                <p:nvPr/>
              </p:nvSpPr>
              <p:spPr bwMode="auto">
                <a:xfrm>
                  <a:off x="6140450" y="3032124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Line 97"/>
              <p:cNvSpPr>
                <a:spLocks noChangeShapeType="1"/>
              </p:cNvSpPr>
              <p:nvPr/>
            </p:nvSpPr>
            <p:spPr bwMode="auto">
              <a:xfrm flipH="1">
                <a:off x="2267744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97"/>
              <p:cNvSpPr>
                <a:spLocks noChangeShapeType="1"/>
              </p:cNvSpPr>
              <p:nvPr/>
            </p:nvSpPr>
            <p:spPr bwMode="auto">
              <a:xfrm flipH="1">
                <a:off x="3059832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97"/>
              <p:cNvSpPr>
                <a:spLocks noChangeShapeType="1"/>
              </p:cNvSpPr>
              <p:nvPr/>
            </p:nvSpPr>
            <p:spPr bwMode="auto">
              <a:xfrm flipH="1">
                <a:off x="3923928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97"/>
              <p:cNvSpPr>
                <a:spLocks noChangeShapeType="1"/>
              </p:cNvSpPr>
              <p:nvPr/>
            </p:nvSpPr>
            <p:spPr bwMode="auto">
              <a:xfrm flipH="1">
                <a:off x="4686300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97"/>
              <p:cNvSpPr>
                <a:spLocks noChangeShapeType="1"/>
              </p:cNvSpPr>
              <p:nvPr/>
            </p:nvSpPr>
            <p:spPr bwMode="auto">
              <a:xfrm flipH="1">
                <a:off x="5580112" y="2445625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 flipH="1">
                <a:off x="6444208" y="2397278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33600" y="1491630"/>
                  <a:ext cx="407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600" y="1491630"/>
                  <a:ext cx="40741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2537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754771" y="1491630"/>
                  <a:ext cx="407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771" y="1491630"/>
                  <a:ext cx="4074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727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618867" y="1491630"/>
                  <a:ext cx="407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867" y="1491630"/>
                  <a:ext cx="40741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2686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368293" y="1497360"/>
                  <a:ext cx="407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293" y="1497360"/>
                  <a:ext cx="40741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2686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275051" y="1508820"/>
                  <a:ext cx="407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5051" y="1508820"/>
                  <a:ext cx="40741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2686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128789" y="1491630"/>
                  <a:ext cx="407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8789" y="1491630"/>
                  <a:ext cx="407414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2686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026281" y="1851697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6281" y="1851697"/>
                  <a:ext cx="42941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r="-98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92080" y="1587268"/>
                <a:ext cx="391877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being stored in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left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slab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right slab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either the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multislab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or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underflow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structure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587268"/>
                <a:ext cx="3918777" cy="1477328"/>
              </a:xfrm>
              <a:prstGeom prst="rect">
                <a:avLst/>
              </a:prstGeom>
              <a:blipFill rotWithShape="1">
                <a:blip r:embed="rId13"/>
                <a:stretch>
                  <a:fillRect l="-124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>
          <a:xfrm>
            <a:off x="1089720" y="3147814"/>
            <a:ext cx="24482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789581" y="2825168"/>
                <a:ext cx="429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81" y="2825168"/>
                <a:ext cx="429419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85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Space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External Interval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Tree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2475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external interval tree uses linear space.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Base tree T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 Space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ach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interval is stored in a constant number of linear space secondary structures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The number of other blocks used in a node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ra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200150" lvl="2" indent="-28575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index block.</a:t>
                </a:r>
              </a:p>
              <a:p>
                <a:pPr marL="1200150" lvl="2" indent="-285750">
                  <a:buFont typeface="Wingdings" pitchFamily="2" charset="2"/>
                  <a:buChar char="ü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One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block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for 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underflow structure.</a:t>
                </a:r>
              </a:p>
              <a:p>
                <a:pPr marL="1200150" lvl="2" indent="-285750">
                  <a:buFont typeface="Wingdings" pitchFamily="2" charset="2"/>
                  <a:buChar char="ü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One block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slab list.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200150" lvl="2" indent="-285750">
                  <a:buFont typeface="Wingdings" pitchFamily="2" charset="2"/>
                  <a:buChar char="ü"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2475358"/>
              </a:xfrm>
              <a:prstGeom prst="rect">
                <a:avLst/>
              </a:prstGeom>
              <a:blipFill rotWithShape="1">
                <a:blip r:embed="rId5"/>
                <a:stretch>
                  <a:fillRect l="-515" t="-1232" r="-1252" b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3" y="3191966"/>
                <a:ext cx="7920879" cy="501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Since 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internal node so the structure uses a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space.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3191966"/>
                <a:ext cx="7920879" cy="501035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Query Algorithm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search down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for the leaf containing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reporting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all relevant intervals among the intervals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stored in each node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encountered.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15" t="-4717" r="-12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7944" y="1491630"/>
                <a:ext cx="403244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First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𝑙𝑘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l</m:t>
                    </m:r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Second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query with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on 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underflow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structure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Third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Finally, we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report intervals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491630"/>
                <a:ext cx="4032448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1208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871979" y="1530625"/>
            <a:ext cx="2818305" cy="2370279"/>
            <a:chOff x="107504" y="1442488"/>
            <a:chExt cx="2818305" cy="2370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106217" y="1442488"/>
                  <a:ext cx="407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217" y="1442488"/>
                  <a:ext cx="4074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34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/>
            <p:cNvGrpSpPr/>
            <p:nvPr/>
          </p:nvGrpSpPr>
          <p:grpSpPr>
            <a:xfrm>
              <a:off x="107504" y="1699025"/>
              <a:ext cx="2818305" cy="2113742"/>
              <a:chOff x="107504" y="1699025"/>
              <a:chExt cx="2818305" cy="2113742"/>
            </a:xfrm>
          </p:grpSpPr>
          <p:sp>
            <p:nvSpPr>
              <p:cNvPr id="22" name="Line 97"/>
              <p:cNvSpPr>
                <a:spLocks noChangeShapeType="1"/>
              </p:cNvSpPr>
              <p:nvPr/>
            </p:nvSpPr>
            <p:spPr bwMode="auto">
              <a:xfrm flipH="1">
                <a:off x="683568" y="2065974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97"/>
              <p:cNvSpPr>
                <a:spLocks noChangeShapeType="1"/>
              </p:cNvSpPr>
              <p:nvPr/>
            </p:nvSpPr>
            <p:spPr bwMode="auto">
              <a:xfrm flipH="1">
                <a:off x="1912690" y="2065974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00989" y="1699025"/>
                    <a:ext cx="4074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989" y="1699025"/>
                    <a:ext cx="407414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r="-2272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83940" y="1699025"/>
                    <a:ext cx="4074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3940" y="1699025"/>
                    <a:ext cx="407414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197" r="-7272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Oval 2"/>
              <p:cNvSpPr/>
              <p:nvPr/>
            </p:nvSpPr>
            <p:spPr>
              <a:xfrm>
                <a:off x="1259632" y="1811820"/>
                <a:ext cx="100584" cy="10402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Line 97"/>
              <p:cNvSpPr>
                <a:spLocks noChangeShapeType="1"/>
              </p:cNvSpPr>
              <p:nvPr/>
            </p:nvSpPr>
            <p:spPr bwMode="auto">
              <a:xfrm flipH="1">
                <a:off x="1309924" y="1900572"/>
                <a:ext cx="0" cy="191219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269777" y="2355726"/>
                <a:ext cx="836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092166" y="2303711"/>
                <a:ext cx="100584" cy="1040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356310" y="2715766"/>
                <a:ext cx="104733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1360216" y="2663751"/>
                <a:ext cx="100584" cy="1040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H="1">
                <a:off x="1142458" y="3003798"/>
                <a:ext cx="13779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1102499" y="2951783"/>
                <a:ext cx="100584" cy="1040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1547887" y="3363838"/>
                <a:ext cx="13779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1497595" y="3311823"/>
                <a:ext cx="100584" cy="1040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flipH="1">
                <a:off x="107504" y="3522955"/>
                <a:ext cx="259228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26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Number of I/O For Query Algorithm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That the query algorithm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 as follows: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 each node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I/O to load index block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to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for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multislab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lists since each of them contain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itchFamily="18" charset="0"/>
                      </a:rPr>
                      <m:t>Ω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intervals.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O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to query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So overall query I/O operation is: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)=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2908489"/>
              </a:xfrm>
              <a:prstGeom prst="rect">
                <a:avLst/>
              </a:prstGeom>
              <a:blipFill rotWithShape="1">
                <a:blip r:embed="rId5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075806"/>
            <a:ext cx="2339752" cy="15583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720428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insert or delete an interval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external interval tree 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update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tree.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Next we update the secondary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nsertion: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Performing 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deletion: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https://encrypted-tbn2.gstatic.com/images?q=tbn:ANd9GcQUrnsanAnKHruYDXbniyJXEZl4O11HTbuVD5ETIuyrpIZ81CweCYab3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051720" y="2067694"/>
            <a:ext cx="1944216" cy="864096"/>
            <a:chOff x="2051720" y="2067694"/>
            <a:chExt cx="1944216" cy="864096"/>
          </a:xfrm>
        </p:grpSpPr>
        <p:sp>
          <p:nvSpPr>
            <p:cNvPr id="2" name="Rectangle 1"/>
            <p:cNvSpPr/>
            <p:nvPr/>
          </p:nvSpPr>
          <p:spPr>
            <a:xfrm>
              <a:off x="2051720" y="2067694"/>
              <a:ext cx="1944216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195736" y="2312313"/>
                  <a:ext cx="1656184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2312313"/>
                  <a:ext cx="1656184" cy="39164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6154"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282530" y="2049413"/>
            <a:ext cx="1944216" cy="864096"/>
            <a:chOff x="5426546" y="2049413"/>
            <a:chExt cx="1944216" cy="864096"/>
          </a:xfrm>
        </p:grpSpPr>
        <p:sp>
          <p:nvSpPr>
            <p:cNvPr id="11" name="Rectangle 10"/>
            <p:cNvSpPr/>
            <p:nvPr/>
          </p:nvSpPr>
          <p:spPr>
            <a:xfrm>
              <a:off x="5426546" y="2049413"/>
              <a:ext cx="1944216" cy="86409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570562" y="2285638"/>
                  <a:ext cx="1656184" cy="391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or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U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562" y="2285638"/>
                  <a:ext cx="1656184" cy="39164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250" b="-203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060104" y="3441948"/>
            <a:ext cx="1944216" cy="864096"/>
            <a:chOff x="2051720" y="2067694"/>
            <a:chExt cx="1944216" cy="864096"/>
          </a:xfrm>
        </p:grpSpPr>
        <p:sp>
          <p:nvSpPr>
            <p:cNvPr id="16" name="Rectangle 15"/>
            <p:cNvSpPr/>
            <p:nvPr/>
          </p:nvSpPr>
          <p:spPr>
            <a:xfrm>
              <a:off x="2051720" y="2067694"/>
              <a:ext cx="1944216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95736" y="2312313"/>
                  <a:ext cx="1656184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2312313"/>
                  <a:ext cx="1656184" cy="39164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/>
          <p:cNvSpPr/>
          <p:nvPr/>
        </p:nvSpPr>
        <p:spPr>
          <a:xfrm>
            <a:off x="5282530" y="3426321"/>
            <a:ext cx="1944216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26546" y="3686567"/>
                <a:ext cx="1656184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U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546" y="3686567"/>
                <a:ext cx="1656184" cy="391646"/>
              </a:xfrm>
              <a:prstGeom prst="rect">
                <a:avLst/>
              </a:prstGeom>
              <a:blipFill rotWithShape="1">
                <a:blip r:embed="rId9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nterval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tabbing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2042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Internal Interval tree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External Interval tree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Priority Search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Tree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Priority Search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Tree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http://people.bath.ac.uk/mir20/images/bst_overlap_bi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999381"/>
            <a:ext cx="403244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Disregarding the update of the base tree the number of I/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Os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needed to perform an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update can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be analyzed as follows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For insertions and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deletions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 to search down T.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I/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Os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to update the secondary list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structures.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For updating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underflow structure we use 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global rebuilding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to make it dynamic: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515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75656" y="2499742"/>
            <a:ext cx="1080120" cy="1296144"/>
          </a:xfrm>
          <a:prstGeom prst="rect">
            <a:avLst/>
          </a:prstGeom>
          <a:gradFill>
            <a:gsLst>
              <a:gs pos="58000">
                <a:srgbClr val="FF0000"/>
              </a:gs>
              <a:gs pos="1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75656" y="3579862"/>
            <a:ext cx="1080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75656" y="3363838"/>
            <a:ext cx="1080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75656" y="3147814"/>
            <a:ext cx="1080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75656" y="2931790"/>
            <a:ext cx="1080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75656" y="2715766"/>
            <a:ext cx="1080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1620" y="39399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 block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2" idx="3"/>
          </p:cNvCxnSpPr>
          <p:nvPr/>
        </p:nvCxnSpPr>
        <p:spPr>
          <a:xfrm>
            <a:off x="2555776" y="3147814"/>
            <a:ext cx="211412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27784" y="2824648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update collected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824648"/>
                <a:ext cx="1728192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 r="-3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9904" y="2824647"/>
                <a:ext cx="4294584" cy="886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Rebuild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</a:p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amortized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904" y="2824647"/>
                <a:ext cx="4294584" cy="886653"/>
              </a:xfrm>
              <a:prstGeom prst="rect">
                <a:avLst/>
              </a:prstGeom>
              <a:blipFill rotWithShape="1">
                <a:blip r:embed="rId8"/>
                <a:stretch>
                  <a:fillRect r="-142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067944" y="4008695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about answering query on 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Consider cases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intervals are moved between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multislab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668645"/>
              </a:xfrm>
              <a:prstGeom prst="rect">
                <a:avLst/>
              </a:prstGeom>
              <a:blipFill rotWithShape="1">
                <a:blip r:embed="rId5"/>
                <a:stretch>
                  <a:fillRect l="-663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4205" y="1635646"/>
                <a:ext cx="252028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05" y="1635646"/>
                <a:ext cx="252028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4205" y="2330202"/>
                <a:ext cx="2520280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update to return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cost was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incured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05" y="2330202"/>
                <a:ext cx="2520280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241" t="-2597" r="-2169" b="-84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3347864" y="1635646"/>
            <a:ext cx="432048" cy="161788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8" idx="1"/>
          </p:cNvCxnSpPr>
          <p:nvPr/>
        </p:nvCxnSpPr>
        <p:spPr>
          <a:xfrm>
            <a:off x="3779912" y="2444589"/>
            <a:ext cx="79208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35996" y="2121423"/>
                <a:ext cx="2520280" cy="646331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Amortized I/O cost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121423"/>
                <a:ext cx="2520280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04" b="-1296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33600" y="3579862"/>
                <a:ext cx="465462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Overall the update performed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00" y="3579862"/>
                <a:ext cx="465462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349" r="-783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Now consider the update of the base tree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which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I/O.</a:t>
                </a:r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67944" y="1396147"/>
                <a:ext cx="4968552" cy="14773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All interval in the secondary structures of v need to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be inserted into the secondary structures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𝑝𝑎𝑟𝑒𝑛𝑡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rest of 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intervals need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to be stored in the secondary structures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396147"/>
                <a:ext cx="4968552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612" t="-1639" r="-1224" b="-532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475481" y="1100872"/>
            <a:ext cx="2916238" cy="3448050"/>
            <a:chOff x="3418" y="1310"/>
            <a:chExt cx="1837" cy="2172"/>
          </a:xfrm>
        </p:grpSpPr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4442" y="1559"/>
              <a:ext cx="2" cy="1922"/>
              <a:chOff x="4442" y="1559"/>
              <a:chExt cx="2" cy="1922"/>
            </a:xfrm>
          </p:grpSpPr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4442" y="1559"/>
                <a:ext cx="1" cy="54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>
                <a:off x="4443" y="2702"/>
                <a:ext cx="1" cy="77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3418" y="1310"/>
              <a:ext cx="1837" cy="2172"/>
              <a:chOff x="3418" y="1310"/>
              <a:chExt cx="1837" cy="2172"/>
            </a:xfrm>
          </p:grpSpPr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4349" y="2188"/>
                <a:ext cx="1" cy="4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10"/>
              <p:cNvGrpSpPr>
                <a:grpSpLocks/>
              </p:cNvGrpSpPr>
              <p:nvPr/>
            </p:nvGrpSpPr>
            <p:grpSpPr bwMode="auto">
              <a:xfrm>
                <a:off x="3418" y="1310"/>
                <a:ext cx="1836" cy="792"/>
                <a:chOff x="3418" y="1310"/>
                <a:chExt cx="1836" cy="792"/>
              </a:xfrm>
            </p:grpSpPr>
            <p:sp>
              <p:nvSpPr>
                <p:cNvPr id="5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28" y="1664"/>
                  <a:ext cx="413" cy="2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2"/>
                <p:cNvSpPr>
                  <a:spLocks noChangeShapeType="1"/>
                </p:cNvSpPr>
                <p:nvPr/>
              </p:nvSpPr>
              <p:spPr bwMode="auto">
                <a:xfrm>
                  <a:off x="4346" y="1660"/>
                  <a:ext cx="402" cy="2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3"/>
                <p:cNvSpPr>
                  <a:spLocks noChangeShapeType="1"/>
                </p:cNvSpPr>
                <p:nvPr/>
              </p:nvSpPr>
              <p:spPr bwMode="auto">
                <a:xfrm>
                  <a:off x="4346" y="1666"/>
                  <a:ext cx="1" cy="2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4"/>
                <p:cNvSpPr>
                  <a:spLocks noChangeShapeType="1"/>
                </p:cNvSpPr>
                <p:nvPr/>
              </p:nvSpPr>
              <p:spPr bwMode="auto">
                <a:xfrm>
                  <a:off x="4341" y="1658"/>
                  <a:ext cx="206" cy="2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146" y="1664"/>
                  <a:ext cx="200" cy="2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6"/>
                <p:cNvSpPr>
                  <a:spLocks noChangeShapeType="1"/>
                </p:cNvSpPr>
                <p:nvPr/>
              </p:nvSpPr>
              <p:spPr bwMode="auto">
                <a:xfrm>
                  <a:off x="4241" y="1559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7"/>
                <p:cNvSpPr>
                  <a:spLocks noChangeShapeType="1"/>
                </p:cNvSpPr>
                <p:nvPr/>
              </p:nvSpPr>
              <p:spPr bwMode="auto">
                <a:xfrm>
                  <a:off x="4040" y="1560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8"/>
                <p:cNvSpPr>
                  <a:spLocks noChangeShapeType="1"/>
                </p:cNvSpPr>
                <p:nvPr/>
              </p:nvSpPr>
              <p:spPr bwMode="auto">
                <a:xfrm>
                  <a:off x="4640" y="1560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843" y="1311"/>
                  <a:ext cx="4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Oval 20"/>
                <p:cNvSpPr>
                  <a:spLocks noChangeArrowheads="1"/>
                </p:cNvSpPr>
                <p:nvPr/>
              </p:nvSpPr>
              <p:spPr bwMode="auto">
                <a:xfrm>
                  <a:off x="3915" y="185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Oval 21"/>
                <p:cNvSpPr>
                  <a:spLocks noChangeArrowheads="1"/>
                </p:cNvSpPr>
                <p:nvPr/>
              </p:nvSpPr>
              <p:spPr bwMode="auto">
                <a:xfrm>
                  <a:off x="4110" y="1863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Oval 22"/>
                <p:cNvSpPr>
                  <a:spLocks noChangeArrowheads="1"/>
                </p:cNvSpPr>
                <p:nvPr/>
              </p:nvSpPr>
              <p:spPr bwMode="auto">
                <a:xfrm>
                  <a:off x="4311" y="185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Oval 23"/>
                <p:cNvSpPr>
                  <a:spLocks noChangeArrowheads="1"/>
                </p:cNvSpPr>
                <p:nvPr/>
              </p:nvSpPr>
              <p:spPr bwMode="auto">
                <a:xfrm>
                  <a:off x="4512" y="185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Oval 24"/>
                <p:cNvSpPr>
                  <a:spLocks noChangeArrowheads="1"/>
                </p:cNvSpPr>
                <p:nvPr/>
              </p:nvSpPr>
              <p:spPr bwMode="auto">
                <a:xfrm>
                  <a:off x="4698" y="1863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25"/>
                <p:cNvSpPr>
                  <a:spLocks noChangeShapeType="1"/>
                </p:cNvSpPr>
                <p:nvPr/>
              </p:nvSpPr>
              <p:spPr bwMode="auto">
                <a:xfrm>
                  <a:off x="3830" y="1310"/>
                  <a:ext cx="6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345" y="1426"/>
                  <a:ext cx="1" cy="2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Oval 27"/>
                <p:cNvSpPr>
                  <a:spLocks noChangeArrowheads="1"/>
                </p:cNvSpPr>
                <p:nvPr/>
              </p:nvSpPr>
              <p:spPr bwMode="auto">
                <a:xfrm>
                  <a:off x="4312" y="1628"/>
                  <a:ext cx="69" cy="6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28"/>
                <p:cNvSpPr>
                  <a:spLocks noChangeShapeType="1"/>
                </p:cNvSpPr>
                <p:nvPr/>
              </p:nvSpPr>
              <p:spPr bwMode="auto">
                <a:xfrm>
                  <a:off x="4341" y="1435"/>
                  <a:ext cx="714" cy="2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601" y="1427"/>
                  <a:ext cx="750" cy="2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Oval 30"/>
                <p:cNvSpPr>
                  <a:spLocks noChangeArrowheads="1"/>
                </p:cNvSpPr>
                <p:nvPr/>
              </p:nvSpPr>
              <p:spPr bwMode="auto">
                <a:xfrm>
                  <a:off x="4313" y="1396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Oval 31"/>
                <p:cNvSpPr>
                  <a:spLocks noChangeArrowheads="1"/>
                </p:cNvSpPr>
                <p:nvPr/>
              </p:nvSpPr>
              <p:spPr bwMode="auto">
                <a:xfrm>
                  <a:off x="3572" y="1625"/>
                  <a:ext cx="69" cy="67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Oval 32"/>
                <p:cNvSpPr>
                  <a:spLocks noChangeArrowheads="1"/>
                </p:cNvSpPr>
                <p:nvPr/>
              </p:nvSpPr>
              <p:spPr bwMode="auto">
                <a:xfrm>
                  <a:off x="5020" y="162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33"/>
                <p:cNvSpPr>
                  <a:spLocks noChangeShapeType="1"/>
                </p:cNvSpPr>
                <p:nvPr/>
              </p:nvSpPr>
              <p:spPr bwMode="auto">
                <a:xfrm>
                  <a:off x="3418" y="1310"/>
                  <a:ext cx="6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34"/>
                <p:cNvSpPr>
                  <a:spLocks noChangeShapeType="1"/>
                </p:cNvSpPr>
                <p:nvPr/>
              </p:nvSpPr>
              <p:spPr bwMode="auto">
                <a:xfrm>
                  <a:off x="5253" y="1310"/>
                  <a:ext cx="1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208" y="1496"/>
                  <a:ext cx="1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7463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27013" indent="-227013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en-US" sz="1600" i="1"/>
                    <a:t>v</a:t>
                  </a:r>
                </a:p>
              </p:txBody>
            </p:sp>
          </p:grpSp>
          <p:grpSp>
            <p:nvGrpSpPr>
              <p:cNvPr id="22" name="Group 36"/>
              <p:cNvGrpSpPr>
                <a:grpSpLocks/>
              </p:cNvGrpSpPr>
              <p:nvPr/>
            </p:nvGrpSpPr>
            <p:grpSpPr bwMode="auto">
              <a:xfrm>
                <a:off x="3419" y="2690"/>
                <a:ext cx="1836" cy="792"/>
                <a:chOff x="3419" y="2690"/>
                <a:chExt cx="1836" cy="792"/>
              </a:xfrm>
            </p:grpSpPr>
            <p:sp>
              <p:nvSpPr>
                <p:cNvPr id="2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947" y="3035"/>
                  <a:ext cx="200" cy="2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38"/>
                <p:cNvSpPr>
                  <a:spLocks noChangeShapeType="1"/>
                </p:cNvSpPr>
                <p:nvPr/>
              </p:nvSpPr>
              <p:spPr bwMode="auto">
                <a:xfrm>
                  <a:off x="4641" y="3037"/>
                  <a:ext cx="108" cy="2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9"/>
                <p:cNvSpPr>
                  <a:spLocks noChangeShapeType="1"/>
                </p:cNvSpPr>
                <p:nvPr/>
              </p:nvSpPr>
              <p:spPr bwMode="auto">
                <a:xfrm>
                  <a:off x="4140" y="3040"/>
                  <a:ext cx="208" cy="2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548" y="3035"/>
                  <a:ext cx="88" cy="2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41"/>
                <p:cNvSpPr>
                  <a:spLocks noChangeShapeType="1"/>
                </p:cNvSpPr>
                <p:nvPr/>
              </p:nvSpPr>
              <p:spPr bwMode="auto">
                <a:xfrm>
                  <a:off x="4143" y="3044"/>
                  <a:ext cx="1" cy="2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42"/>
                <p:cNvSpPr>
                  <a:spLocks noChangeShapeType="1"/>
                </p:cNvSpPr>
                <p:nvPr/>
              </p:nvSpPr>
              <p:spPr bwMode="auto">
                <a:xfrm>
                  <a:off x="4242" y="2939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43"/>
                <p:cNvSpPr>
                  <a:spLocks noChangeShapeType="1"/>
                </p:cNvSpPr>
                <p:nvPr/>
              </p:nvSpPr>
              <p:spPr bwMode="auto">
                <a:xfrm>
                  <a:off x="4041" y="2940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44"/>
                <p:cNvSpPr>
                  <a:spLocks noChangeShapeType="1"/>
                </p:cNvSpPr>
                <p:nvPr/>
              </p:nvSpPr>
              <p:spPr bwMode="auto">
                <a:xfrm>
                  <a:off x="4641" y="3111"/>
                  <a:ext cx="1" cy="3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844" y="2691"/>
                  <a:ext cx="4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Oval 46"/>
                <p:cNvSpPr>
                  <a:spLocks noChangeArrowheads="1"/>
                </p:cNvSpPr>
                <p:nvPr/>
              </p:nvSpPr>
              <p:spPr bwMode="auto">
                <a:xfrm>
                  <a:off x="3916" y="323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Oval 47"/>
                <p:cNvSpPr>
                  <a:spLocks noChangeArrowheads="1"/>
                </p:cNvSpPr>
                <p:nvPr/>
              </p:nvSpPr>
              <p:spPr bwMode="auto">
                <a:xfrm>
                  <a:off x="4111" y="3243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Oval 48"/>
                <p:cNvSpPr>
                  <a:spLocks noChangeArrowheads="1"/>
                </p:cNvSpPr>
                <p:nvPr/>
              </p:nvSpPr>
              <p:spPr bwMode="auto">
                <a:xfrm>
                  <a:off x="4312" y="323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Oval 49"/>
                <p:cNvSpPr>
                  <a:spLocks noChangeArrowheads="1"/>
                </p:cNvSpPr>
                <p:nvPr/>
              </p:nvSpPr>
              <p:spPr bwMode="auto">
                <a:xfrm>
                  <a:off x="4513" y="323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Oval 50"/>
                <p:cNvSpPr>
                  <a:spLocks noChangeArrowheads="1"/>
                </p:cNvSpPr>
                <p:nvPr/>
              </p:nvSpPr>
              <p:spPr bwMode="auto">
                <a:xfrm>
                  <a:off x="4699" y="3243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51"/>
                <p:cNvSpPr>
                  <a:spLocks noChangeShapeType="1"/>
                </p:cNvSpPr>
                <p:nvPr/>
              </p:nvSpPr>
              <p:spPr bwMode="auto">
                <a:xfrm>
                  <a:off x="3831" y="2690"/>
                  <a:ext cx="6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136" y="2806"/>
                  <a:ext cx="211" cy="2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Oval 53"/>
                <p:cNvSpPr>
                  <a:spLocks noChangeArrowheads="1"/>
                </p:cNvSpPr>
                <p:nvPr/>
              </p:nvSpPr>
              <p:spPr bwMode="auto">
                <a:xfrm>
                  <a:off x="4109" y="3008"/>
                  <a:ext cx="69" cy="6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54"/>
                <p:cNvSpPr>
                  <a:spLocks noChangeShapeType="1"/>
                </p:cNvSpPr>
                <p:nvPr/>
              </p:nvSpPr>
              <p:spPr bwMode="auto">
                <a:xfrm>
                  <a:off x="4342" y="2815"/>
                  <a:ext cx="714" cy="2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602" y="2807"/>
                  <a:ext cx="750" cy="2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56"/>
                <p:cNvSpPr>
                  <a:spLocks noChangeArrowheads="1"/>
                </p:cNvSpPr>
                <p:nvPr/>
              </p:nvSpPr>
              <p:spPr bwMode="auto">
                <a:xfrm>
                  <a:off x="3573" y="3005"/>
                  <a:ext cx="69" cy="67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57"/>
                <p:cNvSpPr>
                  <a:spLocks noChangeArrowheads="1"/>
                </p:cNvSpPr>
                <p:nvPr/>
              </p:nvSpPr>
              <p:spPr bwMode="auto">
                <a:xfrm>
                  <a:off x="5021" y="300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58"/>
                <p:cNvSpPr>
                  <a:spLocks noChangeShapeType="1"/>
                </p:cNvSpPr>
                <p:nvPr/>
              </p:nvSpPr>
              <p:spPr bwMode="auto">
                <a:xfrm>
                  <a:off x="3419" y="2690"/>
                  <a:ext cx="6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59"/>
                <p:cNvSpPr>
                  <a:spLocks noChangeShapeType="1"/>
                </p:cNvSpPr>
                <p:nvPr/>
              </p:nvSpPr>
              <p:spPr bwMode="auto">
                <a:xfrm>
                  <a:off x="5254" y="2690"/>
                  <a:ext cx="1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60"/>
                <p:cNvSpPr>
                  <a:spLocks noChangeShapeType="1"/>
                </p:cNvSpPr>
                <p:nvPr/>
              </p:nvSpPr>
              <p:spPr bwMode="auto">
                <a:xfrm>
                  <a:off x="4342" y="2816"/>
                  <a:ext cx="302" cy="2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Oval 61"/>
                <p:cNvSpPr>
                  <a:spLocks noChangeArrowheads="1"/>
                </p:cNvSpPr>
                <p:nvPr/>
              </p:nvSpPr>
              <p:spPr bwMode="auto">
                <a:xfrm>
                  <a:off x="4314" y="2776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Oval 62"/>
                <p:cNvSpPr>
                  <a:spLocks noChangeArrowheads="1"/>
                </p:cNvSpPr>
                <p:nvPr/>
              </p:nvSpPr>
              <p:spPr bwMode="auto">
                <a:xfrm>
                  <a:off x="4606" y="3006"/>
                  <a:ext cx="69" cy="6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30" y="2926"/>
                  <a:ext cx="25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7463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27013" indent="-227013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en-US" sz="1600" i="1"/>
                    <a:t>v’’</a:t>
                  </a:r>
                </a:p>
              </p:txBody>
            </p:sp>
            <p:sp>
              <p:nvSpPr>
                <p:cNvPr id="5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012" y="2855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7463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27013" indent="-227013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en-US" sz="1600" i="1"/>
                    <a:t>v’</a:t>
                  </a:r>
                </a:p>
              </p:txBody>
            </p:sp>
          </p:grp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2" y="1271470"/>
            <a:ext cx="4074306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330055" y="2134811"/>
                <a:ext cx="4680520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3. As a result of the addition of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new boundary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some of the intervals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𝑝𝑎𝑟𝑒𝑛𝑡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containing b also need to be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moved to new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secondary structures.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55" y="2134811"/>
                <a:ext cx="4680520" cy="1200329"/>
              </a:xfrm>
              <a:prstGeom prst="rect">
                <a:avLst/>
              </a:prstGeom>
              <a:blipFill rotWithShape="1">
                <a:blip r:embed="rId9"/>
                <a:stretch>
                  <a:fillRect l="-909" t="-2010" b="-65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7204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First consider the intervals in the secondary structures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https://encrypted-tbn2.gstatic.com/images?q=tbn:ANd9GcQUrnsanAnKHruYDXbniyJXEZl4O11HTbuVD5ETIuyrpIZ81CweCYab3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47962" y="1370112"/>
            <a:ext cx="352839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scanning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all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's slab lists. we can collect 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intervals containing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0" name="Straight Arrow Connector 9"/>
          <p:cNvCxnSpPr>
            <a:stCxn id="82" idx="3"/>
          </p:cNvCxnSpPr>
          <p:nvPr/>
        </p:nvCxnSpPr>
        <p:spPr>
          <a:xfrm flipV="1">
            <a:off x="4076353" y="1514128"/>
            <a:ext cx="648072" cy="31764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2" idx="3"/>
          </p:cNvCxnSpPr>
          <p:nvPr/>
        </p:nvCxnSpPr>
        <p:spPr>
          <a:xfrm>
            <a:off x="4076353" y="1831777"/>
            <a:ext cx="648072" cy="25841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724425" y="1329462"/>
                <a:ext cx="504056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25" y="1329462"/>
                <a:ext cx="50405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349" r="-8235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724425" y="1905526"/>
                <a:ext cx="504056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25" y="1905526"/>
                <a:ext cx="50405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452" r="-11765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5228481" y="1329462"/>
            <a:ext cx="207615" cy="94539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5436096" y="1802160"/>
            <a:ext cx="57606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966048" y="1444818"/>
                <a:ext cx="2880320" cy="7146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48" y="1444818"/>
                <a:ext cx="2880320" cy="714683"/>
              </a:xfrm>
              <a:prstGeom prst="rect">
                <a:avLst/>
              </a:prstGeom>
              <a:blipFill rotWithShape="1">
                <a:blip r:embed="rId8"/>
                <a:stretch>
                  <a:fillRect r="-316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29656" y="2445842"/>
                <a:ext cx="3528391" cy="6699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construct the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multislab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lists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56" y="2445842"/>
                <a:ext cx="3528391" cy="669992"/>
              </a:xfrm>
              <a:prstGeom prst="rect">
                <a:avLst/>
              </a:prstGeom>
              <a:blipFill rotWithShape="1">
                <a:blip r:embed="rId9"/>
                <a:stretch>
                  <a:fillRect l="-1377" t="-3571" b="-89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860032" y="2445842"/>
            <a:ext cx="352839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simply by removing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multislabs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lists containing b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137856" y="2772786"/>
            <a:ext cx="64807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29657" y="3435846"/>
                <a:ext cx="36082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construct 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underflow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structures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57" y="3435846"/>
                <a:ext cx="3608200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347" t="-3704" r="-168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60032" y="3367494"/>
                <a:ext cx="3608200" cy="5118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367494"/>
                <a:ext cx="3608200" cy="511807"/>
              </a:xfrm>
              <a:prstGeom prst="rect">
                <a:avLst/>
              </a:prstGeom>
              <a:blipFill rotWithShape="1">
                <a:blip r:embed="rId11"/>
                <a:stretch>
                  <a:fillRect b="-34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4156906" y="3724835"/>
            <a:ext cx="64807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Next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𝑝𝑎𝑟𝑒𝑛𝑡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47962" y="1185446"/>
                <a:ext cx="812849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intervals we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need to consider all have one of their endpoints in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2" y="1185446"/>
                <a:ext cx="812849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7962" y="1721049"/>
                <a:ext cx="812849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For simplicity we only consider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intervals with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left endpoint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2" y="1721049"/>
                <a:ext cx="812849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57635" y="2427734"/>
                <a:ext cx="215183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 the left slab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35" y="2427734"/>
                <a:ext cx="2151830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0112" y="2413377"/>
                <a:ext cx="2651681" cy="6947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possibly in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</m:ra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multislab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413377"/>
                <a:ext cx="2651681" cy="694742"/>
              </a:xfrm>
              <a:prstGeom prst="rect">
                <a:avLst/>
              </a:prstGeom>
              <a:blipFill rotWithShape="1">
                <a:blip r:embed="rId10"/>
                <a:stretch>
                  <a:fillRect r="-1602" b="-86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23" idx="2"/>
            <a:endCxn id="26" idx="0"/>
          </p:cNvCxnSpPr>
          <p:nvPr/>
        </p:nvCxnSpPr>
        <p:spPr>
          <a:xfrm flipH="1">
            <a:off x="2233550" y="2090381"/>
            <a:ext cx="2378659" cy="33735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7" idx="0"/>
          </p:cNvCxnSpPr>
          <p:nvPr/>
        </p:nvCxnSpPr>
        <p:spPr>
          <a:xfrm>
            <a:off x="4612209" y="2090381"/>
            <a:ext cx="2293744" cy="32299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33549" y="3075697"/>
            <a:ext cx="1" cy="48975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9553" y="3565450"/>
                <a:ext cx="3744415" cy="5118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3565450"/>
                <a:ext cx="3744415" cy="511807"/>
              </a:xfrm>
              <a:prstGeom prst="rect">
                <a:avLst/>
              </a:prstGeom>
              <a:blipFill rotWithShape="1">
                <a:blip r:embed="rId11"/>
                <a:stretch>
                  <a:fillRect r="-1136" b="-34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6905953" y="3108119"/>
            <a:ext cx="1" cy="48975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33746" y="3636687"/>
                <a:ext cx="3744415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46" y="3636687"/>
                <a:ext cx="374441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6452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115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Theorem)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 external interval tree on a set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intervals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space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answers stabbing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I/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Os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Updates can be performed in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I/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Os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amortized.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1153008"/>
              </a:xfrm>
              <a:prstGeom prst="rect">
                <a:avLst/>
              </a:prstGeom>
              <a:blipFill rotWithShape="1">
                <a:blip r:embed="rId5"/>
                <a:stretch>
                  <a:fillRect l="-515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59632" y="1873436"/>
            <a:ext cx="2376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insertion we have split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30874" y="1873435"/>
                <a:ext cx="2376264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amortized</a:t>
                </a:r>
              </a:p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I/O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74" y="1873435"/>
                <a:ext cx="2376264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5536" y="3398971"/>
            <a:ext cx="2376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delete we use global rebuilding</a:t>
            </a:r>
          </a:p>
        </p:txBody>
      </p:sp>
      <p:cxnSp>
        <p:nvCxnSpPr>
          <p:cNvPr id="24" name="Straight Arrow Connector 23"/>
          <p:cNvCxnSpPr>
            <a:stCxn id="19" idx="3"/>
            <a:endCxn id="20" idx="1"/>
          </p:cNvCxnSpPr>
          <p:nvPr/>
        </p:nvCxnSpPr>
        <p:spPr>
          <a:xfrm flipV="1">
            <a:off x="3635896" y="2196601"/>
            <a:ext cx="1294978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781325" y="3727988"/>
            <a:ext cx="566539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47864" y="3266324"/>
                <a:ext cx="2376264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/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deletions we rebuild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266324"/>
                <a:ext cx="2376264" cy="923330"/>
              </a:xfrm>
              <a:prstGeom prst="rect">
                <a:avLst/>
              </a:prstGeom>
              <a:blipFill rotWithShape="1">
                <a:blip r:embed="rId8"/>
                <a:stretch>
                  <a:fillRect t="-2614" b="-91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5724128" y="3741227"/>
            <a:ext cx="566539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00192" y="3256048"/>
                <a:ext cx="2376264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 amortized</a:t>
                </a:r>
              </a:p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I/O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256048"/>
                <a:ext cx="2376264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3-Sided Planar Range Searching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Maintain a set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of point in the plane such that given a 3-sided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can report 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15" t="-4717" r="-110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15989" y="1707654"/>
            <a:ext cx="2471835" cy="2329507"/>
            <a:chOff x="515989" y="1707654"/>
            <a:chExt cx="2471835" cy="2329507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71600" y="1707654"/>
              <a:ext cx="0" cy="18722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971600" y="3579862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349619" y="354753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385472" y="3534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5880" y="299170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15989" y="285275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89" y="2852759"/>
                  <a:ext cx="43204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11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76620" y="366782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620" y="3667829"/>
                  <a:ext cx="432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169448" y="366782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448" y="3667829"/>
                  <a:ext cx="43204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1397184" y="1895217"/>
              <a:ext cx="1034008" cy="1197848"/>
            </a:xfrm>
            <a:prstGeom prst="rect">
              <a:avLst/>
            </a:prstGeom>
            <a:pattFill prst="ltUpDiag">
              <a:fgClr>
                <a:srgbClr val="33CC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1395339" y="3054280"/>
              <a:ext cx="0" cy="52558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003979" y="3054280"/>
              <a:ext cx="38866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31192" y="3067671"/>
              <a:ext cx="0" cy="52558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608668" y="24484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979712" y="213970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708145" y="276131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123728" y="276131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102035" y="253986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845798" y="333279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699792" y="2231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177485" y="331939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546643" y="4058329"/>
            <a:ext cx="288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Interval stabbing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1129" y="4058329"/>
            <a:ext cx="328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3-sided planar range searching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59934" y="1721608"/>
            <a:ext cx="2327061" cy="1949502"/>
            <a:chOff x="5726844" y="1558352"/>
            <a:chExt cx="2327061" cy="1949502"/>
          </a:xfrm>
        </p:grpSpPr>
        <p:grpSp>
          <p:nvGrpSpPr>
            <p:cNvPr id="88" name="Group 87"/>
            <p:cNvGrpSpPr/>
            <p:nvPr/>
          </p:nvGrpSpPr>
          <p:grpSpPr>
            <a:xfrm>
              <a:off x="5726844" y="1558352"/>
              <a:ext cx="2327061" cy="1949502"/>
              <a:chOff x="660763" y="1643751"/>
              <a:chExt cx="2327061" cy="1949502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660763" y="1721045"/>
                <a:ext cx="0" cy="18722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V="1">
                <a:off x="660763" y="3579862"/>
                <a:ext cx="2327061" cy="133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1891517" y="2515870"/>
                    <a:ext cx="7107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517" y="2515870"/>
                    <a:ext cx="710745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1709" t="-8333" r="-16239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7" name="Rectangle 96"/>
              <p:cNvSpPr/>
              <p:nvPr/>
            </p:nvSpPr>
            <p:spPr>
              <a:xfrm>
                <a:off x="903230" y="1643751"/>
                <a:ext cx="1034008" cy="872119"/>
              </a:xfrm>
              <a:prstGeom prst="rect">
                <a:avLst/>
              </a:prstGeom>
              <a:pattFill prst="ltUpDiag">
                <a:fgClr>
                  <a:srgbClr val="33CC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891518" y="24701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flipV="1">
              <a:off x="5740166" y="1623410"/>
              <a:ext cx="2216210" cy="185305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6394875" y="1849497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303435" y="2120394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745395" y="189073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684225" y="213970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084168" y="253986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7173156" y="170765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Static 3-Sided Planar Range Searching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7204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 imagine sweeping the plane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horizontal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https://encrypted-tbn2.gstatic.com/images?q=tbn:ANd9GcQUrnsanAnKHruYDXbniyJXEZl4O11HTbuVD5ETIuyrpIZ81CweCYab3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15989" y="1707654"/>
            <a:ext cx="2471835" cy="2329507"/>
            <a:chOff x="515989" y="1707654"/>
            <a:chExt cx="2471835" cy="2329507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971600" y="1707654"/>
              <a:ext cx="0" cy="18722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971600" y="3579862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349619" y="354753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385472" y="3534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25880" y="299170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15989" y="285275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89" y="2852759"/>
                  <a:ext cx="4320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1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76620" y="366782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620" y="3667829"/>
                  <a:ext cx="43204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169448" y="3667829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448" y="3667829"/>
                  <a:ext cx="432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1397184" y="1895217"/>
              <a:ext cx="1034008" cy="1197848"/>
            </a:xfrm>
            <a:prstGeom prst="rect">
              <a:avLst/>
            </a:prstGeom>
            <a:pattFill prst="ltUpDiag">
              <a:fgClr>
                <a:srgbClr val="33CC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1395339" y="3054280"/>
              <a:ext cx="0" cy="52558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003979" y="3054280"/>
              <a:ext cx="38866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31192" y="3067671"/>
              <a:ext cx="0" cy="52558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608668" y="24484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979712" y="213970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708145" y="276131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123728" y="276131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102035" y="253986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845798" y="333279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699792" y="223114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177485" y="331939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211960" y="1615015"/>
                <a:ext cx="4176465" cy="205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Answering query: </a:t>
                </a:r>
                <a:endParaRPr lang="en-US" b="0" i="1" dirty="0" smtClean="0">
                  <a:latin typeface="Cambria Math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structure can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be constructed in: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615015"/>
                <a:ext cx="4176465" cy="2057486"/>
              </a:xfrm>
              <a:prstGeom prst="rect">
                <a:avLst/>
              </a:prstGeom>
              <a:blipFill rotWithShape="1">
                <a:blip r:embed="rId9"/>
                <a:stretch>
                  <a:fillRect l="-1314" t="-1780" b="-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962046" y="1275606"/>
            <a:ext cx="2025778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00052 0.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riority Search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https://encrypted-tbn2.gstatic.com/images?q=tbn:ANd9GcQUrnsanAnKHruYDXbniyJXEZl4O11HTbuVD5ETIuyrpIZ81CweCYab3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501650" y="1196181"/>
            <a:ext cx="5150470" cy="2613025"/>
            <a:chOff x="896" y="780"/>
            <a:chExt cx="3943" cy="1646"/>
          </a:xfrm>
        </p:grpSpPr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2878" y="918"/>
              <a:ext cx="1064" cy="5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3422" y="1485"/>
              <a:ext cx="520" cy="3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H="1">
              <a:off x="3139" y="1848"/>
              <a:ext cx="267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 flipV="1">
              <a:off x="3406" y="1848"/>
              <a:ext cx="261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 flipV="1">
              <a:off x="4202" y="1848"/>
              <a:ext cx="268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4470" y="1848"/>
              <a:ext cx="260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3934" y="1478"/>
              <a:ext cx="536" cy="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12"/>
            <p:cNvGrpSpPr>
              <a:grpSpLocks/>
            </p:cNvGrpSpPr>
            <p:nvPr/>
          </p:nvGrpSpPr>
          <p:grpSpPr bwMode="auto">
            <a:xfrm>
              <a:off x="3001" y="1336"/>
              <a:ext cx="1838" cy="1089"/>
              <a:chOff x="3001" y="1336"/>
              <a:chExt cx="1838" cy="1089"/>
            </a:xfrm>
          </p:grpSpPr>
          <p:sp>
            <p:nvSpPr>
              <p:cNvPr id="103" name="Oval 13"/>
              <p:cNvSpPr>
                <a:spLocks noChangeArrowheads="1"/>
              </p:cNvSpPr>
              <p:nvPr/>
            </p:nvSpPr>
            <p:spPr bwMode="auto">
              <a:xfrm>
                <a:off x="3775" y="1336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Oval 14"/>
              <p:cNvSpPr>
                <a:spLocks noChangeArrowheads="1"/>
              </p:cNvSpPr>
              <p:nvPr/>
            </p:nvSpPr>
            <p:spPr bwMode="auto">
              <a:xfrm>
                <a:off x="3243" y="1723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Oval 15"/>
              <p:cNvSpPr>
                <a:spLocks noChangeArrowheads="1"/>
              </p:cNvSpPr>
              <p:nvPr/>
            </p:nvSpPr>
            <p:spPr bwMode="auto">
              <a:xfrm>
                <a:off x="3001" y="2110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Oval 16"/>
              <p:cNvSpPr>
                <a:spLocks noChangeArrowheads="1"/>
              </p:cNvSpPr>
              <p:nvPr/>
            </p:nvSpPr>
            <p:spPr bwMode="auto">
              <a:xfrm>
                <a:off x="3485" y="2110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Oval 17"/>
              <p:cNvSpPr>
                <a:spLocks noChangeArrowheads="1"/>
              </p:cNvSpPr>
              <p:nvPr/>
            </p:nvSpPr>
            <p:spPr bwMode="auto">
              <a:xfrm>
                <a:off x="4283" y="1723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Oval 18"/>
              <p:cNvSpPr>
                <a:spLocks noChangeArrowheads="1"/>
              </p:cNvSpPr>
              <p:nvPr/>
            </p:nvSpPr>
            <p:spPr bwMode="auto">
              <a:xfrm>
                <a:off x="4041" y="2110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Oval 19"/>
              <p:cNvSpPr>
                <a:spLocks noChangeArrowheads="1"/>
              </p:cNvSpPr>
              <p:nvPr/>
            </p:nvSpPr>
            <p:spPr bwMode="auto">
              <a:xfrm>
                <a:off x="4525" y="2110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1797" y="918"/>
              <a:ext cx="1063" cy="5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H="1" flipV="1">
              <a:off x="1807" y="1478"/>
              <a:ext cx="536" cy="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1011" y="1848"/>
              <a:ext cx="268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V="1">
              <a:off x="1279" y="1478"/>
              <a:ext cx="528" cy="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 flipH="1" flipV="1">
              <a:off x="1279" y="1848"/>
              <a:ext cx="260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 flipH="1">
              <a:off x="2075" y="1848"/>
              <a:ext cx="268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 flipH="1" flipV="1">
              <a:off x="2343" y="1848"/>
              <a:ext cx="260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7"/>
            <p:cNvGrpSpPr>
              <a:grpSpLocks/>
            </p:cNvGrpSpPr>
            <p:nvPr/>
          </p:nvGrpSpPr>
          <p:grpSpPr bwMode="auto">
            <a:xfrm>
              <a:off x="896" y="1337"/>
              <a:ext cx="1838" cy="1089"/>
              <a:chOff x="896" y="1337"/>
              <a:chExt cx="1838" cy="1089"/>
            </a:xfrm>
          </p:grpSpPr>
          <p:sp>
            <p:nvSpPr>
              <p:cNvPr id="96" name="Oval 28"/>
              <p:cNvSpPr>
                <a:spLocks noChangeArrowheads="1"/>
              </p:cNvSpPr>
              <p:nvPr/>
            </p:nvSpPr>
            <p:spPr bwMode="auto">
              <a:xfrm>
                <a:off x="1670" y="1337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Oval 29"/>
              <p:cNvSpPr>
                <a:spLocks noChangeArrowheads="1"/>
              </p:cNvSpPr>
              <p:nvPr/>
            </p:nvSpPr>
            <p:spPr bwMode="auto">
              <a:xfrm>
                <a:off x="1138" y="1724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Oval 30"/>
              <p:cNvSpPr>
                <a:spLocks noChangeArrowheads="1"/>
              </p:cNvSpPr>
              <p:nvPr/>
            </p:nvSpPr>
            <p:spPr bwMode="auto">
              <a:xfrm>
                <a:off x="896" y="2111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Oval 31"/>
              <p:cNvSpPr>
                <a:spLocks noChangeArrowheads="1"/>
              </p:cNvSpPr>
              <p:nvPr/>
            </p:nvSpPr>
            <p:spPr bwMode="auto">
              <a:xfrm>
                <a:off x="1380" y="2111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Oval 32"/>
              <p:cNvSpPr>
                <a:spLocks noChangeArrowheads="1"/>
              </p:cNvSpPr>
              <p:nvPr/>
            </p:nvSpPr>
            <p:spPr bwMode="auto">
              <a:xfrm>
                <a:off x="2178" y="1724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Oval 33"/>
              <p:cNvSpPr>
                <a:spLocks noChangeArrowheads="1"/>
              </p:cNvSpPr>
              <p:nvPr/>
            </p:nvSpPr>
            <p:spPr bwMode="auto">
              <a:xfrm>
                <a:off x="1936" y="2111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Oval 34"/>
              <p:cNvSpPr>
                <a:spLocks noChangeArrowheads="1"/>
              </p:cNvSpPr>
              <p:nvPr/>
            </p:nvSpPr>
            <p:spPr bwMode="auto">
              <a:xfrm>
                <a:off x="2420" y="2111"/>
                <a:ext cx="314" cy="31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Oval 35"/>
            <p:cNvSpPr>
              <a:spLocks noChangeArrowheads="1"/>
            </p:cNvSpPr>
            <p:nvPr/>
          </p:nvSpPr>
          <p:spPr bwMode="auto">
            <a:xfrm>
              <a:off x="2711" y="780"/>
              <a:ext cx="314" cy="31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2844" y="78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9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53" name="Rectangle 37"/>
            <p:cNvSpPr>
              <a:spLocks noChangeArrowheads="1"/>
            </p:cNvSpPr>
            <p:nvPr/>
          </p:nvSpPr>
          <p:spPr bwMode="auto">
            <a:xfrm>
              <a:off x="2731" y="901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16,20</a:t>
              </a:r>
              <a:endParaRPr lang="en-US" sz="15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2343" y="1848"/>
              <a:ext cx="260" cy="425"/>
            </a:xfrm>
            <a:custGeom>
              <a:avLst/>
              <a:gdLst>
                <a:gd name="T0" fmla="*/ 260 w 260"/>
                <a:gd name="T1" fmla="*/ 425 h 425"/>
                <a:gd name="T2" fmla="*/ 0 w 260"/>
                <a:gd name="T3" fmla="*/ 0 h 425"/>
                <a:gd name="T4" fmla="*/ 260 w 260"/>
                <a:gd name="T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" h="425">
                  <a:moveTo>
                    <a:pt x="260" y="425"/>
                  </a:moveTo>
                  <a:lnTo>
                    <a:pt x="0" y="0"/>
                  </a:lnTo>
                  <a:lnTo>
                    <a:pt x="260" y="425"/>
                  </a:lnTo>
                  <a:close/>
                </a:path>
              </a:pathLst>
            </a:custGeom>
            <a:solidFill>
              <a:srgbClr val="CEF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3873" y="1362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16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56" name="Rectangle 40"/>
            <p:cNvSpPr>
              <a:spLocks noChangeArrowheads="1"/>
            </p:cNvSpPr>
            <p:nvPr/>
          </p:nvSpPr>
          <p:spPr bwMode="auto">
            <a:xfrm>
              <a:off x="3824" y="1483"/>
              <a:ext cx="2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 dirty="0"/>
                <a:t>19,9</a:t>
              </a:r>
              <a:endParaRPr lang="en-US" sz="1500" i="1" baseline="-25000" dirty="0"/>
            </a:p>
          </p:txBody>
        </p:sp>
        <p:sp>
          <p:nvSpPr>
            <p:cNvPr id="57" name="Rectangle 41"/>
            <p:cNvSpPr>
              <a:spLocks noChangeArrowheads="1"/>
            </p:cNvSpPr>
            <p:nvPr/>
          </p:nvSpPr>
          <p:spPr bwMode="auto">
            <a:xfrm>
              <a:off x="3340" y="1749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13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3291" y="1869"/>
              <a:ext cx="2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13,3</a:t>
              </a:r>
              <a:endParaRPr lang="en-US" sz="15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4380" y="1749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19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4339" y="1870"/>
              <a:ext cx="2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20,3</a:t>
              </a:r>
              <a:endParaRPr lang="en-US" sz="15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45"/>
            <p:cNvSpPr>
              <a:spLocks noChangeArrowheads="1"/>
            </p:cNvSpPr>
            <p:nvPr/>
          </p:nvSpPr>
          <p:spPr bwMode="auto">
            <a:xfrm>
              <a:off x="1791" y="1360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4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70" name="Rectangle 46"/>
            <p:cNvSpPr>
              <a:spLocks noChangeArrowheads="1"/>
            </p:cNvSpPr>
            <p:nvPr/>
          </p:nvSpPr>
          <p:spPr bwMode="auto">
            <a:xfrm>
              <a:off x="1743" y="1482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5,6</a:t>
              </a:r>
              <a:endParaRPr lang="en-US" sz="15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47"/>
            <p:cNvSpPr>
              <a:spLocks noChangeArrowheads="1"/>
            </p:cNvSpPr>
            <p:nvPr/>
          </p:nvSpPr>
          <p:spPr bwMode="auto">
            <a:xfrm>
              <a:off x="2312" y="1748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5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73" name="Rectangle 48"/>
            <p:cNvSpPr>
              <a:spLocks noChangeArrowheads="1"/>
            </p:cNvSpPr>
            <p:nvPr/>
          </p:nvSpPr>
          <p:spPr bwMode="auto">
            <a:xfrm>
              <a:off x="2275" y="1870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9,4</a:t>
              </a:r>
              <a:endParaRPr lang="en-US" sz="15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49"/>
            <p:cNvSpPr>
              <a:spLocks noChangeArrowheads="1"/>
            </p:cNvSpPr>
            <p:nvPr/>
          </p:nvSpPr>
          <p:spPr bwMode="auto">
            <a:xfrm>
              <a:off x="1264" y="1749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1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77" name="Rectangle 50"/>
            <p:cNvSpPr>
              <a:spLocks noChangeArrowheads="1"/>
            </p:cNvSpPr>
            <p:nvPr/>
          </p:nvSpPr>
          <p:spPr bwMode="auto">
            <a:xfrm>
              <a:off x="1219" y="1870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en-US" sz="15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51"/>
            <p:cNvSpPr>
              <a:spLocks noChangeArrowheads="1"/>
            </p:cNvSpPr>
            <p:nvPr/>
          </p:nvSpPr>
          <p:spPr bwMode="auto">
            <a:xfrm>
              <a:off x="4622" y="213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20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88" name="Rectangle 52"/>
            <p:cNvSpPr>
              <a:spLocks noChangeArrowheads="1"/>
            </p:cNvSpPr>
            <p:nvPr/>
          </p:nvSpPr>
          <p:spPr bwMode="auto">
            <a:xfrm>
              <a:off x="4139" y="21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19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89" name="Rectangle 53"/>
            <p:cNvSpPr>
              <a:spLocks noChangeArrowheads="1"/>
            </p:cNvSpPr>
            <p:nvPr/>
          </p:nvSpPr>
          <p:spPr bwMode="auto">
            <a:xfrm>
              <a:off x="3583" y="213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16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90" name="Rectangle 54"/>
            <p:cNvSpPr>
              <a:spLocks noChangeArrowheads="1"/>
            </p:cNvSpPr>
            <p:nvPr/>
          </p:nvSpPr>
          <p:spPr bwMode="auto">
            <a:xfrm>
              <a:off x="3098" y="213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13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91" name="Rectangle 55"/>
            <p:cNvSpPr>
              <a:spLocks noChangeArrowheads="1"/>
            </p:cNvSpPr>
            <p:nvPr/>
          </p:nvSpPr>
          <p:spPr bwMode="auto">
            <a:xfrm>
              <a:off x="2541" y="213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9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92" name="Rectangle 56"/>
            <p:cNvSpPr>
              <a:spLocks noChangeArrowheads="1"/>
            </p:cNvSpPr>
            <p:nvPr/>
          </p:nvSpPr>
          <p:spPr bwMode="auto">
            <a:xfrm>
              <a:off x="2057" y="213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5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93" name="Rectangle 57"/>
            <p:cNvSpPr>
              <a:spLocks noChangeArrowheads="1"/>
            </p:cNvSpPr>
            <p:nvPr/>
          </p:nvSpPr>
          <p:spPr bwMode="auto">
            <a:xfrm>
              <a:off x="1501" y="213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4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  <p:sp>
          <p:nvSpPr>
            <p:cNvPr id="94" name="Rectangle 58"/>
            <p:cNvSpPr>
              <a:spLocks noChangeArrowheads="1"/>
            </p:cNvSpPr>
            <p:nvPr/>
          </p:nvSpPr>
          <p:spPr bwMode="auto">
            <a:xfrm>
              <a:off x="1472" y="2256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4,1</a:t>
              </a:r>
              <a:endParaRPr lang="en-US" sz="15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59"/>
            <p:cNvSpPr>
              <a:spLocks noChangeArrowheads="1"/>
            </p:cNvSpPr>
            <p:nvPr/>
          </p:nvSpPr>
          <p:spPr bwMode="auto">
            <a:xfrm>
              <a:off x="1017" y="213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27013" indent="-227013"/>
              <a:r>
                <a:rPr lang="en-US" sz="1500">
                  <a:solidFill>
                    <a:srgbClr val="FF0000"/>
                  </a:solidFill>
                </a:rPr>
                <a:t>1</a:t>
              </a:r>
              <a:endParaRPr lang="en-US" sz="1500" i="1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5495230" y="1542146"/>
            <a:ext cx="308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search on x-coordinate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heap on y-coordinate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External Priority Search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76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 external priority search tree consists of a weight-balanced base B-tree T with branching parameter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leaf parameter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on the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-coordinates of the points in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760465"/>
              </a:xfrm>
              <a:prstGeom prst="rect">
                <a:avLst/>
              </a:prstGeom>
              <a:blipFill rotWithShape="1">
                <a:blip r:embed="rId5"/>
                <a:stretch>
                  <a:fillRect l="-515" t="-4000" r="-88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5536" y="1707654"/>
                <a:ext cx="309634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7654"/>
                <a:ext cx="309634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4108150" y="1707654"/>
            <a:ext cx="4196699" cy="1642711"/>
            <a:chOff x="2301080" y="2515988"/>
            <a:chExt cx="4196699" cy="1642711"/>
          </a:xfrm>
        </p:grpSpPr>
        <p:grpSp>
          <p:nvGrpSpPr>
            <p:cNvPr id="74" name="Group 73"/>
            <p:cNvGrpSpPr/>
            <p:nvPr/>
          </p:nvGrpSpPr>
          <p:grpSpPr>
            <a:xfrm>
              <a:off x="2301080" y="2515988"/>
              <a:ext cx="4176464" cy="1642711"/>
              <a:chOff x="2267744" y="2377777"/>
              <a:chExt cx="4176464" cy="1642711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442368" y="2876970"/>
                <a:ext cx="3867150" cy="664764"/>
                <a:chOff x="2432050" y="2571750"/>
                <a:chExt cx="3867150" cy="664764"/>
              </a:xfrm>
            </p:grpSpPr>
            <p:sp>
              <p:nvSpPr>
                <p:cNvPr id="1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511425" y="2653506"/>
                  <a:ext cx="1814513" cy="4603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Oval 178"/>
                <p:cNvSpPr>
                  <a:spLocks noChangeArrowheads="1"/>
                </p:cNvSpPr>
                <p:nvPr/>
              </p:nvSpPr>
              <p:spPr bwMode="auto">
                <a:xfrm>
                  <a:off x="4246563" y="2571750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275856" y="2694384"/>
                  <a:ext cx="970707" cy="3786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325936" y="2735264"/>
                  <a:ext cx="0" cy="3786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405311" y="2713037"/>
                  <a:ext cx="947738" cy="35996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4405312" y="2653506"/>
                  <a:ext cx="1814513" cy="41949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Oval 178"/>
                <p:cNvSpPr>
                  <a:spLocks noChangeArrowheads="1"/>
                </p:cNvSpPr>
                <p:nvPr/>
              </p:nvSpPr>
              <p:spPr bwMode="auto">
                <a:xfrm>
                  <a:off x="2432050" y="3073001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Oval 178"/>
                <p:cNvSpPr>
                  <a:spLocks noChangeArrowheads="1"/>
                </p:cNvSpPr>
                <p:nvPr/>
              </p:nvSpPr>
              <p:spPr bwMode="auto">
                <a:xfrm>
                  <a:off x="3196481" y="304998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Oval 178"/>
                <p:cNvSpPr>
                  <a:spLocks noChangeArrowheads="1"/>
                </p:cNvSpPr>
                <p:nvPr/>
              </p:nvSpPr>
              <p:spPr bwMode="auto">
                <a:xfrm>
                  <a:off x="4246563" y="306903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Oval 178"/>
                <p:cNvSpPr>
                  <a:spLocks noChangeArrowheads="1"/>
                </p:cNvSpPr>
                <p:nvPr/>
              </p:nvSpPr>
              <p:spPr bwMode="auto">
                <a:xfrm>
                  <a:off x="5312568" y="3049982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Oval 178"/>
                <p:cNvSpPr>
                  <a:spLocks noChangeArrowheads="1"/>
                </p:cNvSpPr>
                <p:nvPr/>
              </p:nvSpPr>
              <p:spPr bwMode="auto">
                <a:xfrm>
                  <a:off x="6140450" y="3032124"/>
                  <a:ext cx="158750" cy="163513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" name="Line 97"/>
              <p:cNvSpPr>
                <a:spLocks noChangeShapeType="1"/>
              </p:cNvSpPr>
              <p:nvPr/>
            </p:nvSpPr>
            <p:spPr bwMode="auto">
              <a:xfrm flipH="1">
                <a:off x="2267744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97"/>
              <p:cNvSpPr>
                <a:spLocks noChangeShapeType="1"/>
              </p:cNvSpPr>
              <p:nvPr/>
            </p:nvSpPr>
            <p:spPr bwMode="auto">
              <a:xfrm flipH="1">
                <a:off x="3059832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97"/>
              <p:cNvSpPr>
                <a:spLocks noChangeShapeType="1"/>
              </p:cNvSpPr>
              <p:nvPr/>
            </p:nvSpPr>
            <p:spPr bwMode="auto">
              <a:xfrm flipH="1">
                <a:off x="3923928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7"/>
              <p:cNvSpPr>
                <a:spLocks noChangeShapeType="1"/>
              </p:cNvSpPr>
              <p:nvPr/>
            </p:nvSpPr>
            <p:spPr bwMode="auto">
              <a:xfrm flipH="1">
                <a:off x="4686300" y="2439096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97"/>
              <p:cNvSpPr>
                <a:spLocks noChangeShapeType="1"/>
              </p:cNvSpPr>
              <p:nvPr/>
            </p:nvSpPr>
            <p:spPr bwMode="auto">
              <a:xfrm flipH="1">
                <a:off x="5580112" y="2377777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97"/>
              <p:cNvSpPr>
                <a:spLocks noChangeShapeType="1"/>
              </p:cNvSpPr>
              <p:nvPr/>
            </p:nvSpPr>
            <p:spPr bwMode="auto">
              <a:xfrm flipH="1">
                <a:off x="6444208" y="2377777"/>
                <a:ext cx="0" cy="15813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164285" y="2584701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4285" y="2584701"/>
                  <a:ext cx="42941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340369" y="3603070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369" y="3603070"/>
                  <a:ext cx="42941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333" r="-2285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109560" y="3598188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560" y="3598188"/>
                  <a:ext cx="42941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2142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154882" y="3656926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4882" y="3656926"/>
                  <a:ext cx="42941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5220887" y="3639068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887" y="3639068"/>
                  <a:ext cx="42941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068360" y="3603070"/>
                  <a:ext cx="4294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8360" y="3603070"/>
                  <a:ext cx="42941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2112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Straight Arrow Connector 2"/>
          <p:cNvCxnSpPr>
            <a:stCxn id="115" idx="1"/>
            <a:endCxn id="66" idx="3"/>
          </p:cNvCxnSpPr>
          <p:nvPr/>
        </p:nvCxnSpPr>
        <p:spPr>
          <a:xfrm flipH="1" flipV="1">
            <a:off x="3491880" y="1892320"/>
            <a:ext cx="2628655" cy="3384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395536" y="2486841"/>
                <a:ext cx="3096344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points with highest y-coordinates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children</a:t>
                </a: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86841"/>
                <a:ext cx="3096344" cy="923330"/>
              </a:xfrm>
              <a:prstGeom prst="rect">
                <a:avLst/>
              </a:prstGeom>
              <a:blipFill rotWithShape="1">
                <a:blip r:embed="rId14"/>
                <a:stretch>
                  <a:fillRect t="-2614" b="-91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/>
          <p:cNvCxnSpPr>
            <a:stCxn id="66" idx="2"/>
            <a:endCxn id="126" idx="0"/>
          </p:cNvCxnSpPr>
          <p:nvPr/>
        </p:nvCxnSpPr>
        <p:spPr>
          <a:xfrm>
            <a:off x="1943708" y="2076986"/>
            <a:ext cx="0" cy="409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77837" y="3725619"/>
                <a:ext cx="3722723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tore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 linear space static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structure 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_Structure</a:t>
                </a: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37" y="3725619"/>
                <a:ext cx="3722723" cy="646331"/>
              </a:xfrm>
              <a:prstGeom prst="rect">
                <a:avLst/>
              </a:prstGeom>
              <a:blipFill rotWithShape="1">
                <a:blip r:embed="rId15"/>
                <a:stretch>
                  <a:fillRect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/>
          <p:nvPr/>
        </p:nvCxnSpPr>
        <p:spPr>
          <a:xfrm>
            <a:off x="1924683" y="3410171"/>
            <a:ext cx="8917" cy="315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8" idx="3"/>
          </p:cNvCxnSpPr>
          <p:nvPr/>
        </p:nvCxnSpPr>
        <p:spPr>
          <a:xfrm>
            <a:off x="4100560" y="4048785"/>
            <a:ext cx="47629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572000" y="3725618"/>
                <a:ext cx="3722723" cy="50687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25618"/>
                <a:ext cx="3722723" cy="506870"/>
              </a:xfrm>
              <a:prstGeom prst="rect">
                <a:avLst/>
              </a:prstGeom>
              <a:blipFill rotWithShape="1">
                <a:blip r:embed="rId16"/>
                <a:stretch>
                  <a:fillRect b="-35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nterval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tabbing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204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 want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maintain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dynamically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changing set of (one-dimensional) intervals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such that given a query point q 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report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T intervals containing q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efficiently.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9672" y="3435846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5318" y="3219822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3442692"/>
            <a:ext cx="10875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92080" y="3404592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00192" y="3207618"/>
            <a:ext cx="6145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13759" y="3075806"/>
            <a:ext cx="543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251691" y="2355726"/>
            <a:ext cx="104285" cy="1005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3" idx="4"/>
          </p:cNvCxnSpPr>
          <p:nvPr/>
        </p:nvCxnSpPr>
        <p:spPr>
          <a:xfrm flipH="1">
            <a:off x="4303833" y="2456310"/>
            <a:ext cx="1" cy="141158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55976" y="2221352"/>
            <a:ext cx="36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Answering Query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7204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 start at the root of 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proceed recursively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appropriate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subtrees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https://encrypted-tbn2.gstatic.com/images?q=tbn:ANd9GcQUrnsanAnKHruYDXbniyJXEZl4O11HTbuVD5ETIuyrpIZ81CweCYab3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31095" y="1554956"/>
            <a:ext cx="3284537" cy="2063750"/>
            <a:chOff x="2925763" y="3716338"/>
            <a:chExt cx="3284537" cy="2063750"/>
          </a:xfrm>
        </p:grpSpPr>
        <p:sp>
          <p:nvSpPr>
            <p:cNvPr id="43" name="Rectangle 2"/>
            <p:cNvSpPr>
              <a:spLocks noChangeArrowheads="1"/>
            </p:cNvSpPr>
            <p:nvPr/>
          </p:nvSpPr>
          <p:spPr bwMode="auto">
            <a:xfrm>
              <a:off x="3294063" y="4845050"/>
              <a:ext cx="2005012" cy="38893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 flipH="1">
              <a:off x="3910013" y="3949700"/>
              <a:ext cx="657225" cy="704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>
              <a:off x="3252788" y="3949700"/>
              <a:ext cx="1314450" cy="704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4567238" y="3949700"/>
              <a:ext cx="657225" cy="704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4567238" y="3949700"/>
              <a:ext cx="1312862" cy="704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4567238" y="3949700"/>
              <a:ext cx="1587" cy="7048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4238625" y="3716338"/>
              <a:ext cx="1588" cy="2063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4895850" y="3716338"/>
              <a:ext cx="1588" cy="2063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5553075" y="3716338"/>
              <a:ext cx="1588" cy="2063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3581400" y="3716338"/>
              <a:ext cx="1588" cy="2063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2925763" y="3716338"/>
              <a:ext cx="1587" cy="2063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6208713" y="3716338"/>
              <a:ext cx="1587" cy="20637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4486275" y="3873500"/>
              <a:ext cx="158750" cy="16351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3173413" y="4564063"/>
              <a:ext cx="158750" cy="1635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auto">
            <a:xfrm>
              <a:off x="3832225" y="4560888"/>
              <a:ext cx="158750" cy="1635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4491038" y="4560888"/>
              <a:ext cx="158750" cy="16351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5140325" y="4565650"/>
              <a:ext cx="158750" cy="16351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5794375" y="4565650"/>
              <a:ext cx="158750" cy="16351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22"/>
            <p:cNvSpPr>
              <a:spLocks noChangeArrowheads="1"/>
            </p:cNvSpPr>
            <p:nvPr/>
          </p:nvSpPr>
          <p:spPr bwMode="auto">
            <a:xfrm>
              <a:off x="3030538" y="4978400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3"/>
            <p:cNvSpPr>
              <a:spLocks noChangeArrowheads="1"/>
            </p:cNvSpPr>
            <p:nvPr/>
          </p:nvSpPr>
          <p:spPr bwMode="auto">
            <a:xfrm>
              <a:off x="3165475" y="4984750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4"/>
            <p:cNvSpPr>
              <a:spLocks noChangeArrowheads="1"/>
            </p:cNvSpPr>
            <p:nvPr/>
          </p:nvSpPr>
          <p:spPr bwMode="auto">
            <a:xfrm>
              <a:off x="3352800" y="5086350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5"/>
            <p:cNvSpPr>
              <a:spLocks noChangeArrowheads="1"/>
            </p:cNvSpPr>
            <p:nvPr/>
          </p:nvSpPr>
          <p:spPr bwMode="auto">
            <a:xfrm>
              <a:off x="3416300" y="4959350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6"/>
            <p:cNvSpPr>
              <a:spLocks noChangeArrowheads="1"/>
            </p:cNvSpPr>
            <p:nvPr/>
          </p:nvSpPr>
          <p:spPr bwMode="auto">
            <a:xfrm>
              <a:off x="3746500" y="4889500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7"/>
            <p:cNvSpPr>
              <a:spLocks noChangeArrowheads="1"/>
            </p:cNvSpPr>
            <p:nvPr/>
          </p:nvSpPr>
          <p:spPr bwMode="auto">
            <a:xfrm>
              <a:off x="3881438" y="5091113"/>
              <a:ext cx="69850" cy="65087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3921125" y="5311775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9"/>
            <p:cNvSpPr>
              <a:spLocks noChangeArrowheads="1"/>
            </p:cNvSpPr>
            <p:nvPr/>
          </p:nvSpPr>
          <p:spPr bwMode="auto">
            <a:xfrm>
              <a:off x="3694113" y="5256213"/>
              <a:ext cx="69850" cy="65087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0"/>
            <p:cNvSpPr>
              <a:spLocks noChangeArrowheads="1"/>
            </p:cNvSpPr>
            <p:nvPr/>
          </p:nvSpPr>
          <p:spPr bwMode="auto">
            <a:xfrm>
              <a:off x="4402138" y="4992688"/>
              <a:ext cx="69850" cy="65087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1"/>
            <p:cNvSpPr>
              <a:spLocks noChangeArrowheads="1"/>
            </p:cNvSpPr>
            <p:nvPr/>
          </p:nvSpPr>
          <p:spPr bwMode="auto">
            <a:xfrm>
              <a:off x="4313238" y="5132388"/>
              <a:ext cx="69850" cy="65087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2"/>
            <p:cNvSpPr>
              <a:spLocks noChangeArrowheads="1"/>
            </p:cNvSpPr>
            <p:nvPr/>
          </p:nvSpPr>
          <p:spPr bwMode="auto">
            <a:xfrm>
              <a:off x="4538663" y="5076825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3"/>
            <p:cNvSpPr>
              <a:spLocks noChangeArrowheads="1"/>
            </p:cNvSpPr>
            <p:nvPr/>
          </p:nvSpPr>
          <p:spPr bwMode="auto">
            <a:xfrm>
              <a:off x="4687888" y="4973638"/>
              <a:ext cx="69850" cy="65087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>
              <a:off x="5065713" y="4970463"/>
              <a:ext cx="69850" cy="65087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35"/>
            <p:cNvSpPr>
              <a:spLocks noChangeArrowheads="1"/>
            </p:cNvSpPr>
            <p:nvPr/>
          </p:nvSpPr>
          <p:spPr bwMode="auto">
            <a:xfrm>
              <a:off x="5376863" y="4886325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36"/>
            <p:cNvSpPr>
              <a:spLocks noChangeArrowheads="1"/>
            </p:cNvSpPr>
            <p:nvPr/>
          </p:nvSpPr>
          <p:spPr bwMode="auto">
            <a:xfrm>
              <a:off x="5197475" y="5040313"/>
              <a:ext cx="69850" cy="65087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37"/>
            <p:cNvSpPr>
              <a:spLocks noChangeArrowheads="1"/>
            </p:cNvSpPr>
            <p:nvPr/>
          </p:nvSpPr>
          <p:spPr bwMode="auto">
            <a:xfrm>
              <a:off x="5341938" y="5070475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38"/>
            <p:cNvSpPr>
              <a:spLocks noChangeArrowheads="1"/>
            </p:cNvSpPr>
            <p:nvPr/>
          </p:nvSpPr>
          <p:spPr bwMode="auto">
            <a:xfrm>
              <a:off x="5621338" y="4935538"/>
              <a:ext cx="69850" cy="65087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39"/>
            <p:cNvSpPr>
              <a:spLocks noChangeArrowheads="1"/>
            </p:cNvSpPr>
            <p:nvPr/>
          </p:nvSpPr>
          <p:spPr bwMode="auto">
            <a:xfrm>
              <a:off x="5761038" y="5003800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40"/>
            <p:cNvSpPr>
              <a:spLocks noChangeArrowheads="1"/>
            </p:cNvSpPr>
            <p:nvPr/>
          </p:nvSpPr>
          <p:spPr bwMode="auto">
            <a:xfrm>
              <a:off x="5900738" y="4933950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41"/>
            <p:cNvSpPr>
              <a:spLocks noChangeArrowheads="1"/>
            </p:cNvSpPr>
            <p:nvPr/>
          </p:nvSpPr>
          <p:spPr bwMode="auto">
            <a:xfrm>
              <a:off x="5630863" y="5083175"/>
              <a:ext cx="69850" cy="65088"/>
            </a:xfrm>
            <a:prstGeom prst="ellipse">
              <a:avLst/>
            </a:prstGeom>
            <a:solidFill>
              <a:srgbClr val="FF0000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2"/>
            <p:cNvSpPr>
              <a:spLocks noChangeArrowheads="1"/>
            </p:cNvSpPr>
            <p:nvPr/>
          </p:nvSpPr>
          <p:spPr bwMode="auto">
            <a:xfrm>
              <a:off x="3214688" y="5129213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43"/>
            <p:cNvSpPr>
              <a:spLocks noChangeArrowheads="1"/>
            </p:cNvSpPr>
            <p:nvPr/>
          </p:nvSpPr>
          <p:spPr bwMode="auto">
            <a:xfrm>
              <a:off x="3135313" y="534035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4"/>
            <p:cNvSpPr>
              <a:spLocks noChangeArrowheads="1"/>
            </p:cNvSpPr>
            <p:nvPr/>
          </p:nvSpPr>
          <p:spPr bwMode="auto">
            <a:xfrm>
              <a:off x="3465513" y="515620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45"/>
            <p:cNvSpPr>
              <a:spLocks noChangeArrowheads="1"/>
            </p:cNvSpPr>
            <p:nvPr/>
          </p:nvSpPr>
          <p:spPr bwMode="auto">
            <a:xfrm>
              <a:off x="3319463" y="5267325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46"/>
            <p:cNvSpPr>
              <a:spLocks noChangeArrowheads="1"/>
            </p:cNvSpPr>
            <p:nvPr/>
          </p:nvSpPr>
          <p:spPr bwMode="auto">
            <a:xfrm>
              <a:off x="2982913" y="5497513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47"/>
            <p:cNvSpPr>
              <a:spLocks noChangeArrowheads="1"/>
            </p:cNvSpPr>
            <p:nvPr/>
          </p:nvSpPr>
          <p:spPr bwMode="auto">
            <a:xfrm>
              <a:off x="3270250" y="557530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48"/>
            <p:cNvSpPr>
              <a:spLocks noChangeArrowheads="1"/>
            </p:cNvSpPr>
            <p:nvPr/>
          </p:nvSpPr>
          <p:spPr bwMode="auto">
            <a:xfrm>
              <a:off x="3806825" y="5421313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49"/>
            <p:cNvSpPr>
              <a:spLocks noChangeArrowheads="1"/>
            </p:cNvSpPr>
            <p:nvPr/>
          </p:nvSpPr>
          <p:spPr bwMode="auto">
            <a:xfrm>
              <a:off x="3660775" y="542290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50"/>
            <p:cNvSpPr>
              <a:spLocks noChangeArrowheads="1"/>
            </p:cNvSpPr>
            <p:nvPr/>
          </p:nvSpPr>
          <p:spPr bwMode="auto">
            <a:xfrm>
              <a:off x="3729038" y="5624513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51"/>
            <p:cNvSpPr>
              <a:spLocks noChangeArrowheads="1"/>
            </p:cNvSpPr>
            <p:nvPr/>
          </p:nvSpPr>
          <p:spPr bwMode="auto">
            <a:xfrm>
              <a:off x="4006850" y="5487988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52"/>
            <p:cNvSpPr>
              <a:spLocks noChangeArrowheads="1"/>
            </p:cNvSpPr>
            <p:nvPr/>
          </p:nvSpPr>
          <p:spPr bwMode="auto">
            <a:xfrm>
              <a:off x="4122738" y="5360988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53"/>
            <p:cNvSpPr>
              <a:spLocks noChangeArrowheads="1"/>
            </p:cNvSpPr>
            <p:nvPr/>
          </p:nvSpPr>
          <p:spPr bwMode="auto">
            <a:xfrm>
              <a:off x="4389438" y="5427663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54"/>
            <p:cNvSpPr>
              <a:spLocks noChangeArrowheads="1"/>
            </p:cNvSpPr>
            <p:nvPr/>
          </p:nvSpPr>
          <p:spPr bwMode="auto">
            <a:xfrm>
              <a:off x="4776788" y="531495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55"/>
            <p:cNvSpPr>
              <a:spLocks noChangeArrowheads="1"/>
            </p:cNvSpPr>
            <p:nvPr/>
          </p:nvSpPr>
          <p:spPr bwMode="auto">
            <a:xfrm>
              <a:off x="4530725" y="5630863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56"/>
            <p:cNvSpPr>
              <a:spLocks noChangeArrowheads="1"/>
            </p:cNvSpPr>
            <p:nvPr/>
          </p:nvSpPr>
          <p:spPr bwMode="auto">
            <a:xfrm>
              <a:off x="4360863" y="565150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57"/>
            <p:cNvSpPr>
              <a:spLocks noChangeArrowheads="1"/>
            </p:cNvSpPr>
            <p:nvPr/>
          </p:nvSpPr>
          <p:spPr bwMode="auto">
            <a:xfrm>
              <a:off x="5046663" y="5146675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58"/>
            <p:cNvSpPr>
              <a:spLocks noChangeArrowheads="1"/>
            </p:cNvSpPr>
            <p:nvPr/>
          </p:nvSpPr>
          <p:spPr bwMode="auto">
            <a:xfrm>
              <a:off x="5049838" y="549275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5346700" y="5275263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60"/>
            <p:cNvSpPr>
              <a:spLocks noChangeArrowheads="1"/>
            </p:cNvSpPr>
            <p:nvPr/>
          </p:nvSpPr>
          <p:spPr bwMode="auto">
            <a:xfrm>
              <a:off x="5157788" y="567690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61"/>
            <p:cNvSpPr>
              <a:spLocks noChangeArrowheads="1"/>
            </p:cNvSpPr>
            <p:nvPr/>
          </p:nvSpPr>
          <p:spPr bwMode="auto">
            <a:xfrm>
              <a:off x="5205413" y="5253038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62"/>
            <p:cNvSpPr>
              <a:spLocks noChangeArrowheads="1"/>
            </p:cNvSpPr>
            <p:nvPr/>
          </p:nvSpPr>
          <p:spPr bwMode="auto">
            <a:xfrm>
              <a:off x="5757863" y="5172075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63"/>
            <p:cNvSpPr>
              <a:spLocks noChangeArrowheads="1"/>
            </p:cNvSpPr>
            <p:nvPr/>
          </p:nvSpPr>
          <p:spPr bwMode="auto">
            <a:xfrm>
              <a:off x="6097588" y="5178425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64"/>
            <p:cNvSpPr>
              <a:spLocks noChangeArrowheads="1"/>
            </p:cNvSpPr>
            <p:nvPr/>
          </p:nvSpPr>
          <p:spPr bwMode="auto">
            <a:xfrm>
              <a:off x="5622925" y="5499100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65"/>
            <p:cNvSpPr>
              <a:spLocks noChangeArrowheads="1"/>
            </p:cNvSpPr>
            <p:nvPr/>
          </p:nvSpPr>
          <p:spPr bwMode="auto">
            <a:xfrm>
              <a:off x="6081713" y="5376863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6"/>
            <p:cNvSpPr>
              <a:spLocks noChangeArrowheads="1"/>
            </p:cNvSpPr>
            <p:nvPr/>
          </p:nvSpPr>
          <p:spPr bwMode="auto">
            <a:xfrm>
              <a:off x="5759450" y="5407025"/>
              <a:ext cx="69850" cy="65088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7"/>
            <p:cNvSpPr>
              <a:spLocks noChangeArrowheads="1"/>
            </p:cNvSpPr>
            <p:nvPr/>
          </p:nvSpPr>
          <p:spPr bwMode="auto">
            <a:xfrm>
              <a:off x="4737100" y="5513388"/>
              <a:ext cx="69850" cy="65087"/>
            </a:xfrm>
            <a:prstGeom prst="ellipse">
              <a:avLst/>
            </a:prstGeom>
            <a:solidFill>
              <a:schemeClr val="tx2"/>
            </a:solidFill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68"/>
            <p:cNvSpPr>
              <a:spLocks noChangeShapeType="1"/>
            </p:cNvSpPr>
            <p:nvPr/>
          </p:nvSpPr>
          <p:spPr bwMode="auto">
            <a:xfrm>
              <a:off x="3281363" y="4843463"/>
              <a:ext cx="20288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60032" y="1554956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latin typeface="Times New Roman" pitchFamily="18" charset="0"/>
                <a:cs typeface="Times New Roman" pitchFamily="18" charset="0"/>
              </a:rPr>
              <a:t>Visit child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</a:t>
            </a:r>
          </a:p>
          <a:p>
            <a:pPr marL="0"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 on path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 points corresponding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satisfy query</a:t>
            </a:r>
          </a:p>
          <a:p>
            <a:pPr marL="342900" lvl="1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Answering Query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 to answer query.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484172"/>
              </a:xfrm>
              <a:prstGeom prst="rect">
                <a:avLst/>
              </a:prstGeom>
              <a:blipFill rotWithShape="1">
                <a:blip r:embed="rId5"/>
                <a:stretch>
                  <a:fillRect l="-51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932040" y="1483876"/>
                <a:ext cx="3096344" cy="6090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483876"/>
                <a:ext cx="3096344" cy="6090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971600" y="1603748"/>
            <a:ext cx="30963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each internal node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193606" y="1788414"/>
            <a:ext cx="59441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42653" y="2499742"/>
                <a:ext cx="3096344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Number of node visit to reach leaf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53" y="2499742"/>
                <a:ext cx="3096344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3704" r="-196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949155" y="2638241"/>
                <a:ext cx="309634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55" y="2638241"/>
                <a:ext cx="309634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452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/>
          <p:nvPr/>
        </p:nvCxnSpPr>
        <p:spPr>
          <a:xfrm>
            <a:off x="4193606" y="2822907"/>
            <a:ext cx="59441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71600" y="3579862"/>
                <a:ext cx="7344816" cy="4841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I/O cost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79862"/>
                <a:ext cx="7344816" cy="484172"/>
              </a:xfrm>
              <a:prstGeom prst="rect">
                <a:avLst/>
              </a:prstGeom>
              <a:blipFill rotWithShape="1">
                <a:blip r:embed="rId10"/>
                <a:stretch>
                  <a:fillRect b="-48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To insert or delete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 the external priority search tree, we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first insert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or delete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from the base tree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22597" y="1403580"/>
            <a:ext cx="775322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Insertion we use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bubble down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procedure to update secondary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897" y="2182453"/>
                <a:ext cx="308758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find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(at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most)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points in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-structure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97" y="2182453"/>
                <a:ext cx="3087588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2030361"/>
                <a:ext cx="3087588" cy="9505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corresponding to the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whose x-range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contains x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030361"/>
                <a:ext cx="3087588" cy="950517"/>
              </a:xfrm>
              <a:prstGeom prst="rect">
                <a:avLst/>
              </a:prstGeom>
              <a:blipFill rotWithShape="1">
                <a:blip r:embed="rId8"/>
                <a:stretch>
                  <a:fillRect t="-2532" b="-886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3995936" y="2505618"/>
            <a:ext cx="864096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4510" y="3507854"/>
                <a:ext cx="3087588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below these points we recursively insert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10" y="3507854"/>
                <a:ext cx="3087588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004048" y="3507854"/>
                <a:ext cx="3087588" cy="6699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Otherwise we insert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-structure 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07854"/>
                <a:ext cx="3087588" cy="669992"/>
              </a:xfrm>
              <a:prstGeom prst="rect">
                <a:avLst/>
              </a:prstGeom>
              <a:blipFill rotWithShape="1">
                <a:blip r:embed="rId10"/>
                <a:stretch>
                  <a:fillRect t="-3571" b="-89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To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delete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from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the external priority search tree. Then we delete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structure.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22597" y="1403580"/>
            <a:ext cx="775322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eletion we use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bubble 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procedure to update secondary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897" y="2182453"/>
                <a:ext cx="3087588" cy="6699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Find topmost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Cambria Math"/>
                    <a:cs typeface="Times New Roman" pitchFamily="18" charset="0"/>
                  </a:rPr>
                  <a:t>in</a:t>
                </a:r>
                <a:endParaRPr lang="en-US" i="1" dirty="0" smtClean="0">
                  <a:latin typeface="Cambria Math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-structure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97" y="2182453"/>
                <a:ext cx="3087588" cy="669992"/>
              </a:xfrm>
              <a:prstGeom prst="rect">
                <a:avLst/>
              </a:prstGeom>
              <a:blipFill rotWithShape="1">
                <a:blip r:embed="rId7"/>
                <a:stretch>
                  <a:fillRect t="-4464" b="-892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78499" y="2055784"/>
                <a:ext cx="3087588" cy="9233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Then we delete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from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-structure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insert it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-structure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99" y="2055784"/>
                <a:ext cx="3087588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1378" t="-2597" r="-984" b="-84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923928" y="2515688"/>
            <a:ext cx="93610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08075" y="3363838"/>
                <a:ext cx="712785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Finally, we recursively promote a point from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corresponding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to the slab containing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75" y="3363838"/>
                <a:ext cx="7127850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04" r="-512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355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Disregarding the update of the base tree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, an update is performed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I/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Os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amortized.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search down one path of T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in each node we perform a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query and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 constant number of updates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-structure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Since we only perform queries that return at most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points so: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I/O.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update of the base tree T also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Os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except when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perform rebalancing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operation.</a:t>
                </a:r>
              </a:p>
              <a:p>
                <a:pPr algn="ctr"/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3553858"/>
              </a:xfrm>
              <a:prstGeom prst="rect">
                <a:avLst/>
              </a:prstGeom>
              <a:blipFill rotWithShape="1">
                <a:blip r:embed="rId5"/>
                <a:stretch>
                  <a:fillRect l="-663" t="-858" r="-442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7204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rebalancing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operation</a:t>
            </a:r>
          </a:p>
        </p:txBody>
      </p:sp>
      <p:sp>
        <p:nvSpPr>
          <p:cNvPr id="9" name="AutoShape 2" descr="https://encrypted-tbn2.gstatic.com/images?q=tbn:ANd9GcQUrnsanAnKHruYDXbniyJXEZl4O11HTbuVD5ETIuyrpIZ81CweCYab3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81831" y="1226890"/>
            <a:ext cx="2670175" cy="3311525"/>
            <a:chOff x="3418" y="1310"/>
            <a:chExt cx="1837" cy="2172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4442" y="1559"/>
              <a:ext cx="2" cy="1922"/>
              <a:chOff x="4442" y="1559"/>
              <a:chExt cx="2" cy="1922"/>
            </a:xfrm>
          </p:grpSpPr>
          <p:sp>
            <p:nvSpPr>
              <p:cNvPr id="70" name="Line 6"/>
              <p:cNvSpPr>
                <a:spLocks noChangeShapeType="1"/>
              </p:cNvSpPr>
              <p:nvPr/>
            </p:nvSpPr>
            <p:spPr bwMode="auto">
              <a:xfrm>
                <a:off x="4442" y="1559"/>
                <a:ext cx="1" cy="54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7"/>
              <p:cNvSpPr>
                <a:spLocks noChangeShapeType="1"/>
              </p:cNvSpPr>
              <p:nvPr/>
            </p:nvSpPr>
            <p:spPr bwMode="auto">
              <a:xfrm>
                <a:off x="4443" y="2702"/>
                <a:ext cx="1" cy="77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3418" y="1310"/>
              <a:ext cx="1837" cy="2172"/>
              <a:chOff x="3418" y="1310"/>
              <a:chExt cx="1837" cy="2172"/>
            </a:xfrm>
          </p:grpSpPr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4349" y="2188"/>
                <a:ext cx="1" cy="4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10"/>
              <p:cNvGrpSpPr>
                <a:grpSpLocks/>
              </p:cNvGrpSpPr>
              <p:nvPr/>
            </p:nvGrpSpPr>
            <p:grpSpPr bwMode="auto">
              <a:xfrm>
                <a:off x="3418" y="1310"/>
                <a:ext cx="1836" cy="792"/>
                <a:chOff x="3418" y="1310"/>
                <a:chExt cx="1836" cy="792"/>
              </a:xfrm>
            </p:grpSpPr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28" y="1664"/>
                  <a:ext cx="413" cy="2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2"/>
                <p:cNvSpPr>
                  <a:spLocks noChangeShapeType="1"/>
                </p:cNvSpPr>
                <p:nvPr/>
              </p:nvSpPr>
              <p:spPr bwMode="auto">
                <a:xfrm>
                  <a:off x="4346" y="1660"/>
                  <a:ext cx="402" cy="2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3"/>
                <p:cNvSpPr>
                  <a:spLocks noChangeShapeType="1"/>
                </p:cNvSpPr>
                <p:nvPr/>
              </p:nvSpPr>
              <p:spPr bwMode="auto">
                <a:xfrm>
                  <a:off x="4346" y="1666"/>
                  <a:ext cx="1" cy="2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14"/>
                <p:cNvSpPr>
                  <a:spLocks noChangeShapeType="1"/>
                </p:cNvSpPr>
                <p:nvPr/>
              </p:nvSpPr>
              <p:spPr bwMode="auto">
                <a:xfrm>
                  <a:off x="4341" y="1658"/>
                  <a:ext cx="206" cy="23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146" y="1664"/>
                  <a:ext cx="200" cy="2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6"/>
                <p:cNvSpPr>
                  <a:spLocks noChangeShapeType="1"/>
                </p:cNvSpPr>
                <p:nvPr/>
              </p:nvSpPr>
              <p:spPr bwMode="auto">
                <a:xfrm>
                  <a:off x="4241" y="1559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17"/>
                <p:cNvSpPr>
                  <a:spLocks noChangeShapeType="1"/>
                </p:cNvSpPr>
                <p:nvPr/>
              </p:nvSpPr>
              <p:spPr bwMode="auto">
                <a:xfrm>
                  <a:off x="4040" y="1560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18"/>
                <p:cNvSpPr>
                  <a:spLocks noChangeShapeType="1"/>
                </p:cNvSpPr>
                <p:nvPr/>
              </p:nvSpPr>
              <p:spPr bwMode="auto">
                <a:xfrm>
                  <a:off x="4640" y="1560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843" y="1311"/>
                  <a:ext cx="4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Oval 20"/>
                <p:cNvSpPr>
                  <a:spLocks noChangeArrowheads="1"/>
                </p:cNvSpPr>
                <p:nvPr/>
              </p:nvSpPr>
              <p:spPr bwMode="auto">
                <a:xfrm>
                  <a:off x="3915" y="185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Oval 21"/>
                <p:cNvSpPr>
                  <a:spLocks noChangeArrowheads="1"/>
                </p:cNvSpPr>
                <p:nvPr/>
              </p:nvSpPr>
              <p:spPr bwMode="auto">
                <a:xfrm>
                  <a:off x="4110" y="1863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Oval 22"/>
                <p:cNvSpPr>
                  <a:spLocks noChangeArrowheads="1"/>
                </p:cNvSpPr>
                <p:nvPr/>
              </p:nvSpPr>
              <p:spPr bwMode="auto">
                <a:xfrm>
                  <a:off x="4311" y="185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Oval 23"/>
                <p:cNvSpPr>
                  <a:spLocks noChangeArrowheads="1"/>
                </p:cNvSpPr>
                <p:nvPr/>
              </p:nvSpPr>
              <p:spPr bwMode="auto">
                <a:xfrm>
                  <a:off x="4512" y="185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24"/>
                <p:cNvSpPr>
                  <a:spLocks noChangeArrowheads="1"/>
                </p:cNvSpPr>
                <p:nvPr/>
              </p:nvSpPr>
              <p:spPr bwMode="auto">
                <a:xfrm>
                  <a:off x="4698" y="1863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5"/>
                <p:cNvSpPr>
                  <a:spLocks noChangeShapeType="1"/>
                </p:cNvSpPr>
                <p:nvPr/>
              </p:nvSpPr>
              <p:spPr bwMode="auto">
                <a:xfrm>
                  <a:off x="3830" y="1310"/>
                  <a:ext cx="6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345" y="1426"/>
                  <a:ext cx="1" cy="2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Oval 27"/>
                <p:cNvSpPr>
                  <a:spLocks noChangeArrowheads="1"/>
                </p:cNvSpPr>
                <p:nvPr/>
              </p:nvSpPr>
              <p:spPr bwMode="auto">
                <a:xfrm>
                  <a:off x="4312" y="1628"/>
                  <a:ext cx="69" cy="6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28"/>
                <p:cNvSpPr>
                  <a:spLocks noChangeShapeType="1"/>
                </p:cNvSpPr>
                <p:nvPr/>
              </p:nvSpPr>
              <p:spPr bwMode="auto">
                <a:xfrm>
                  <a:off x="4341" y="1435"/>
                  <a:ext cx="714" cy="2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601" y="1427"/>
                  <a:ext cx="750" cy="2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Oval 30"/>
                <p:cNvSpPr>
                  <a:spLocks noChangeArrowheads="1"/>
                </p:cNvSpPr>
                <p:nvPr/>
              </p:nvSpPr>
              <p:spPr bwMode="auto">
                <a:xfrm>
                  <a:off x="4313" y="1396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Oval 31"/>
                <p:cNvSpPr>
                  <a:spLocks noChangeArrowheads="1"/>
                </p:cNvSpPr>
                <p:nvPr/>
              </p:nvSpPr>
              <p:spPr bwMode="auto">
                <a:xfrm>
                  <a:off x="3572" y="1625"/>
                  <a:ext cx="69" cy="67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Oval 32"/>
                <p:cNvSpPr>
                  <a:spLocks noChangeArrowheads="1"/>
                </p:cNvSpPr>
                <p:nvPr/>
              </p:nvSpPr>
              <p:spPr bwMode="auto">
                <a:xfrm>
                  <a:off x="5020" y="162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3"/>
                <p:cNvSpPr>
                  <a:spLocks noChangeShapeType="1"/>
                </p:cNvSpPr>
                <p:nvPr/>
              </p:nvSpPr>
              <p:spPr bwMode="auto">
                <a:xfrm>
                  <a:off x="3418" y="1310"/>
                  <a:ext cx="6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4"/>
                <p:cNvSpPr>
                  <a:spLocks noChangeShapeType="1"/>
                </p:cNvSpPr>
                <p:nvPr/>
              </p:nvSpPr>
              <p:spPr bwMode="auto">
                <a:xfrm>
                  <a:off x="5253" y="1310"/>
                  <a:ext cx="1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208" y="1496"/>
                  <a:ext cx="1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7463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27013" indent="-227013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en-US" sz="1600" i="1"/>
                    <a:t>v</a:t>
                  </a:r>
                </a:p>
              </p:txBody>
            </p:sp>
          </p:grp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3419" y="2690"/>
                <a:ext cx="1836" cy="792"/>
                <a:chOff x="3419" y="2690"/>
                <a:chExt cx="1836" cy="792"/>
              </a:xfrm>
            </p:grpSpPr>
            <p:sp>
              <p:nvSpPr>
                <p:cNvPr id="1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947" y="3035"/>
                  <a:ext cx="200" cy="2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8"/>
                <p:cNvSpPr>
                  <a:spLocks noChangeShapeType="1"/>
                </p:cNvSpPr>
                <p:nvPr/>
              </p:nvSpPr>
              <p:spPr bwMode="auto">
                <a:xfrm>
                  <a:off x="4641" y="3037"/>
                  <a:ext cx="108" cy="2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9"/>
                <p:cNvSpPr>
                  <a:spLocks noChangeShapeType="1"/>
                </p:cNvSpPr>
                <p:nvPr/>
              </p:nvSpPr>
              <p:spPr bwMode="auto">
                <a:xfrm>
                  <a:off x="4140" y="3040"/>
                  <a:ext cx="208" cy="23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548" y="3035"/>
                  <a:ext cx="88" cy="23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41"/>
                <p:cNvSpPr>
                  <a:spLocks noChangeShapeType="1"/>
                </p:cNvSpPr>
                <p:nvPr/>
              </p:nvSpPr>
              <p:spPr bwMode="auto">
                <a:xfrm>
                  <a:off x="4143" y="3044"/>
                  <a:ext cx="1" cy="23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42"/>
                <p:cNvSpPr>
                  <a:spLocks noChangeShapeType="1"/>
                </p:cNvSpPr>
                <p:nvPr/>
              </p:nvSpPr>
              <p:spPr bwMode="auto">
                <a:xfrm>
                  <a:off x="4242" y="2939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43"/>
                <p:cNvSpPr>
                  <a:spLocks noChangeShapeType="1"/>
                </p:cNvSpPr>
                <p:nvPr/>
              </p:nvSpPr>
              <p:spPr bwMode="auto">
                <a:xfrm>
                  <a:off x="4041" y="2940"/>
                  <a:ext cx="1" cy="5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4"/>
                <p:cNvSpPr>
                  <a:spLocks noChangeShapeType="1"/>
                </p:cNvSpPr>
                <p:nvPr/>
              </p:nvSpPr>
              <p:spPr bwMode="auto">
                <a:xfrm>
                  <a:off x="4641" y="3111"/>
                  <a:ext cx="1" cy="3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844" y="2691"/>
                  <a:ext cx="4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Oval 46"/>
                <p:cNvSpPr>
                  <a:spLocks noChangeArrowheads="1"/>
                </p:cNvSpPr>
                <p:nvPr/>
              </p:nvSpPr>
              <p:spPr bwMode="auto">
                <a:xfrm>
                  <a:off x="3916" y="323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Oval 47"/>
                <p:cNvSpPr>
                  <a:spLocks noChangeArrowheads="1"/>
                </p:cNvSpPr>
                <p:nvPr/>
              </p:nvSpPr>
              <p:spPr bwMode="auto">
                <a:xfrm>
                  <a:off x="4111" y="3243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Oval 48"/>
                <p:cNvSpPr>
                  <a:spLocks noChangeArrowheads="1"/>
                </p:cNvSpPr>
                <p:nvPr/>
              </p:nvSpPr>
              <p:spPr bwMode="auto">
                <a:xfrm>
                  <a:off x="4312" y="323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Oval 49"/>
                <p:cNvSpPr>
                  <a:spLocks noChangeArrowheads="1"/>
                </p:cNvSpPr>
                <p:nvPr/>
              </p:nvSpPr>
              <p:spPr bwMode="auto">
                <a:xfrm>
                  <a:off x="4513" y="323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Oval 50"/>
                <p:cNvSpPr>
                  <a:spLocks noChangeArrowheads="1"/>
                </p:cNvSpPr>
                <p:nvPr/>
              </p:nvSpPr>
              <p:spPr bwMode="auto">
                <a:xfrm>
                  <a:off x="4699" y="3243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51"/>
                <p:cNvSpPr>
                  <a:spLocks noChangeShapeType="1"/>
                </p:cNvSpPr>
                <p:nvPr/>
              </p:nvSpPr>
              <p:spPr bwMode="auto">
                <a:xfrm>
                  <a:off x="3831" y="2690"/>
                  <a:ext cx="6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136" y="2806"/>
                  <a:ext cx="211" cy="2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Oval 53"/>
                <p:cNvSpPr>
                  <a:spLocks noChangeArrowheads="1"/>
                </p:cNvSpPr>
                <p:nvPr/>
              </p:nvSpPr>
              <p:spPr bwMode="auto">
                <a:xfrm>
                  <a:off x="4109" y="3008"/>
                  <a:ext cx="69" cy="6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54"/>
                <p:cNvSpPr>
                  <a:spLocks noChangeShapeType="1"/>
                </p:cNvSpPr>
                <p:nvPr/>
              </p:nvSpPr>
              <p:spPr bwMode="auto">
                <a:xfrm>
                  <a:off x="4342" y="2815"/>
                  <a:ext cx="714" cy="2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602" y="2807"/>
                  <a:ext cx="750" cy="2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Oval 56"/>
                <p:cNvSpPr>
                  <a:spLocks noChangeArrowheads="1"/>
                </p:cNvSpPr>
                <p:nvPr/>
              </p:nvSpPr>
              <p:spPr bwMode="auto">
                <a:xfrm>
                  <a:off x="3573" y="3005"/>
                  <a:ext cx="69" cy="67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Oval 57"/>
                <p:cNvSpPr>
                  <a:spLocks noChangeArrowheads="1"/>
                </p:cNvSpPr>
                <p:nvPr/>
              </p:nvSpPr>
              <p:spPr bwMode="auto">
                <a:xfrm>
                  <a:off x="5021" y="3009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58"/>
                <p:cNvSpPr>
                  <a:spLocks noChangeShapeType="1"/>
                </p:cNvSpPr>
                <p:nvPr/>
              </p:nvSpPr>
              <p:spPr bwMode="auto">
                <a:xfrm>
                  <a:off x="3419" y="2690"/>
                  <a:ext cx="6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59"/>
                <p:cNvSpPr>
                  <a:spLocks noChangeShapeType="1"/>
                </p:cNvSpPr>
                <p:nvPr/>
              </p:nvSpPr>
              <p:spPr bwMode="auto">
                <a:xfrm>
                  <a:off x="5254" y="2690"/>
                  <a:ext cx="1" cy="7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60"/>
                <p:cNvSpPr>
                  <a:spLocks noChangeShapeType="1"/>
                </p:cNvSpPr>
                <p:nvPr/>
              </p:nvSpPr>
              <p:spPr bwMode="auto">
                <a:xfrm>
                  <a:off x="4342" y="2816"/>
                  <a:ext cx="302" cy="2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Oval 61"/>
                <p:cNvSpPr>
                  <a:spLocks noChangeArrowheads="1"/>
                </p:cNvSpPr>
                <p:nvPr/>
              </p:nvSpPr>
              <p:spPr bwMode="auto">
                <a:xfrm>
                  <a:off x="4314" y="2776"/>
                  <a:ext cx="69" cy="6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Oval 62"/>
                <p:cNvSpPr>
                  <a:spLocks noChangeArrowheads="1"/>
                </p:cNvSpPr>
                <p:nvPr/>
              </p:nvSpPr>
              <p:spPr bwMode="auto">
                <a:xfrm>
                  <a:off x="4606" y="3006"/>
                  <a:ext cx="69" cy="68"/>
                </a:xfrm>
                <a:prstGeom prst="ellipse">
                  <a:avLst/>
                </a:pr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30" y="2926"/>
                  <a:ext cx="25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7463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27013" indent="-227013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en-US" sz="1600" i="1"/>
                    <a:t>v’’</a:t>
                  </a:r>
                </a:p>
              </p:txBody>
            </p:sp>
            <p:sp>
              <p:nvSpPr>
                <p:cNvPr id="4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012" y="2855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7463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227013" indent="-227013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</a:pPr>
                  <a:r>
                    <a:rPr lang="en-US" sz="1600" i="1"/>
                    <a:t>v’</a:t>
                  </a:r>
                </a:p>
              </p:txBody>
            </p:sp>
          </p:grp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36868"/>
            <a:ext cx="39147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4474493" y="3736269"/>
            <a:ext cx="365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slab may cause slab contains too few points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Update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720428"/>
                <a:ext cx="8280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Thus we need to promote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points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-structure.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2" descr="https://encrypted-tbn2.gstatic.com/images?q=tbn:ANd9GcQUrnsanAnKHruYDXbniyJXEZl4O11HTbuVD5ETIuyrpIZ81CweCYab3Q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516682" y="1218914"/>
                <a:ext cx="8159773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can do so simply by performing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bubble-up operations. So the I/O cost is: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I/O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2" y="1218914"/>
                <a:ext cx="8159773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492114" y="2227421"/>
                <a:ext cx="8159772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we know that when performing a split on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(during an insertion)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itchFamily="18" charset="0"/>
                      </a:rPr>
                      <m:t>Ω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updates must have been performed below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since it was last involved in a rebalance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operation.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4" y="2227421"/>
                <a:ext cx="8159772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75" t="-3704" r="-672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516684" y="3291830"/>
                <a:ext cx="815977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Thus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 insertion is performed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  <m: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I/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Os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amortized.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4" y="3291830"/>
                <a:ext cx="815977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349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456110" y="4002618"/>
            <a:ext cx="81597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deletion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similar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insertion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9" name="AutoShape 2" descr="https://encrypted-tbn2.gstatic.com/images?q=tbn:ANd9GcQUrnsanAnKHruYDXbniyJXEZl4O11HTbuVD5ETIuyrpIZ81CweCYab3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mlabsresearch.com/blog/wp-content/uploads/2013/06/DMLgrou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5" y="281930"/>
            <a:ext cx="7524750" cy="26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07580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Any Questions?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Persistent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204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some applications we are interested in being able to access previous versions of data structure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55776" y="1455626"/>
            <a:ext cx="3672408" cy="792088"/>
            <a:chOff x="2555776" y="1635646"/>
            <a:chExt cx="3672408" cy="792088"/>
          </a:xfrm>
        </p:grpSpPr>
        <p:sp>
          <p:nvSpPr>
            <p:cNvPr id="2" name="Rectangle 1"/>
            <p:cNvSpPr/>
            <p:nvPr/>
          </p:nvSpPr>
          <p:spPr>
            <a:xfrm>
              <a:off x="2555776" y="1635646"/>
              <a:ext cx="3672408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1851670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Persistent Data Structure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55776" y="2465479"/>
            <a:ext cx="3672408" cy="792088"/>
            <a:chOff x="2555776" y="1635646"/>
            <a:chExt cx="3672408" cy="792088"/>
          </a:xfrm>
        </p:grpSpPr>
        <p:sp>
          <p:nvSpPr>
            <p:cNvPr id="21" name="Rectangle 20"/>
            <p:cNvSpPr/>
            <p:nvPr/>
          </p:nvSpPr>
          <p:spPr>
            <a:xfrm>
              <a:off x="2555776" y="1635646"/>
              <a:ext cx="3672408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3848" y="1708524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Maintain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one structure at all times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529086" y="3579862"/>
            <a:ext cx="367240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75856" y="36527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element keep track of the existence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interval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nterval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tabbing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204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static version of the stabbing problem (where the set of intervals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can easily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solved I/O-efficiently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using a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sweeping idea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persistent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B-tree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9672" y="3435846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5318" y="3219822"/>
            <a:ext cx="144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3442692"/>
            <a:ext cx="10875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92080" y="3404592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00192" y="3207618"/>
            <a:ext cx="6145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13759" y="3075806"/>
            <a:ext cx="543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251691" y="2355726"/>
            <a:ext cx="104285" cy="1005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55976" y="2221352"/>
            <a:ext cx="36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1704" y="1779662"/>
            <a:ext cx="0" cy="2448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69904" y="1923678"/>
            <a:ext cx="307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stabbing query at time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17284E-7 L 0.11806 -6.1728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6.17284E-7 L 0.27309 -6.17284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09 -6.17284E-7 L 0.30469 -6.17284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69 -6.17284E-7 L 0.3441 -6.17284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1 -6.17284E-7 L 0.40712 -6.17284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nterval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tabbing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720428"/>
                <a:ext cx="8280920" cy="3961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Theorem1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 A persistent B-tree with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can be implemented such that after 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insertions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and deletions in an initially empty structure it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space and supports range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queries in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any version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I/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Corollary1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 sequence of N updates can be performed on an initially empty persistent B-tree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tree can be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constructed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I/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answering query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I/O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func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Structure construction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I/O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cs typeface="Times New Roman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20428"/>
                <a:ext cx="8280920" cy="3961469"/>
              </a:xfrm>
              <a:prstGeom prst="rect">
                <a:avLst/>
              </a:prstGeom>
              <a:blipFill rotWithShape="1">
                <a:blip r:embed="rId5"/>
                <a:stretch>
                  <a:fillRect l="-663" t="-769" r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Internal Interval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204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internal memory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1590"/>
            <a:ext cx="62388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Interval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7196"/>
            <a:ext cx="62198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44208" y="987574"/>
                <a:ext cx="1800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height: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Times New Roman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query time: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987574"/>
                <a:ext cx="1800200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2712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950"/>
            <a:ext cx="9144000" cy="7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7182"/>
            <a:ext cx="539552" cy="48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587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Interval Tree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204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Natural idea: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49933" y="1262798"/>
            <a:ext cx="7197725" cy="2633663"/>
            <a:chOff x="614" y="708"/>
            <a:chExt cx="4534" cy="1659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2880" y="854"/>
              <a:ext cx="137" cy="96"/>
            </a:xfrm>
            <a:custGeom>
              <a:avLst/>
              <a:gdLst>
                <a:gd name="T0" fmla="*/ 0 w 549"/>
                <a:gd name="T1" fmla="*/ 0 h 379"/>
                <a:gd name="T2" fmla="*/ 430 w 549"/>
                <a:gd name="T3" fmla="*/ 144 h 379"/>
                <a:gd name="T4" fmla="*/ 549 w 549"/>
                <a:gd name="T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9" h="379">
                  <a:moveTo>
                    <a:pt x="0" y="0"/>
                  </a:moveTo>
                  <a:lnTo>
                    <a:pt x="430" y="144"/>
                  </a:lnTo>
                  <a:lnTo>
                    <a:pt x="549" y="3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979" y="891"/>
              <a:ext cx="38" cy="59"/>
            </a:xfrm>
            <a:custGeom>
              <a:avLst/>
              <a:gdLst>
                <a:gd name="T0" fmla="*/ 101 w 153"/>
                <a:gd name="T1" fmla="*/ 0 h 232"/>
                <a:gd name="T2" fmla="*/ 153 w 153"/>
                <a:gd name="T3" fmla="*/ 232 h 232"/>
                <a:gd name="T4" fmla="*/ 0 w 153"/>
                <a:gd name="T5" fmla="*/ 5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232">
                  <a:moveTo>
                    <a:pt x="101" y="0"/>
                  </a:moveTo>
                  <a:lnTo>
                    <a:pt x="153" y="232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4611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4661" y="2346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5146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4661" y="1583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611" y="2295"/>
              <a:ext cx="50" cy="51"/>
            </a:xfrm>
            <a:custGeom>
              <a:avLst/>
              <a:gdLst>
                <a:gd name="T0" fmla="*/ 0 w 201"/>
                <a:gd name="T1" fmla="*/ 0 h 201"/>
                <a:gd name="T2" fmla="*/ 0 w 201"/>
                <a:gd name="T3" fmla="*/ 6 h 201"/>
                <a:gd name="T4" fmla="*/ 0 w 201"/>
                <a:gd name="T5" fmla="*/ 14 h 201"/>
                <a:gd name="T6" fmla="*/ 1 w 201"/>
                <a:gd name="T7" fmla="*/ 21 h 201"/>
                <a:gd name="T8" fmla="*/ 2 w 201"/>
                <a:gd name="T9" fmla="*/ 28 h 201"/>
                <a:gd name="T10" fmla="*/ 3 w 201"/>
                <a:gd name="T11" fmla="*/ 36 h 201"/>
                <a:gd name="T12" fmla="*/ 4 w 201"/>
                <a:gd name="T13" fmla="*/ 42 h 201"/>
                <a:gd name="T14" fmla="*/ 5 w 201"/>
                <a:gd name="T15" fmla="*/ 49 h 201"/>
                <a:gd name="T16" fmla="*/ 8 w 201"/>
                <a:gd name="T17" fmla="*/ 56 h 201"/>
                <a:gd name="T18" fmla="*/ 10 w 201"/>
                <a:gd name="T19" fmla="*/ 63 h 201"/>
                <a:gd name="T20" fmla="*/ 12 w 201"/>
                <a:gd name="T21" fmla="*/ 69 h 201"/>
                <a:gd name="T22" fmla="*/ 14 w 201"/>
                <a:gd name="T23" fmla="*/ 76 h 201"/>
                <a:gd name="T24" fmla="*/ 18 w 201"/>
                <a:gd name="T25" fmla="*/ 83 h 201"/>
                <a:gd name="T26" fmla="*/ 21 w 201"/>
                <a:gd name="T27" fmla="*/ 90 h 201"/>
                <a:gd name="T28" fmla="*/ 25 w 201"/>
                <a:gd name="T29" fmla="*/ 95 h 201"/>
                <a:gd name="T30" fmla="*/ 28 w 201"/>
                <a:gd name="T31" fmla="*/ 102 h 201"/>
                <a:gd name="T32" fmla="*/ 31 w 201"/>
                <a:gd name="T33" fmla="*/ 108 h 201"/>
                <a:gd name="T34" fmla="*/ 36 w 201"/>
                <a:gd name="T35" fmla="*/ 114 h 201"/>
                <a:gd name="T36" fmla="*/ 39 w 201"/>
                <a:gd name="T37" fmla="*/ 120 h 201"/>
                <a:gd name="T38" fmla="*/ 44 w 201"/>
                <a:gd name="T39" fmla="*/ 126 h 201"/>
                <a:gd name="T40" fmla="*/ 48 w 201"/>
                <a:gd name="T41" fmla="*/ 131 h 201"/>
                <a:gd name="T42" fmla="*/ 54 w 201"/>
                <a:gd name="T43" fmla="*/ 137 h 201"/>
                <a:gd name="T44" fmla="*/ 58 w 201"/>
                <a:gd name="T45" fmla="*/ 141 h 201"/>
                <a:gd name="T46" fmla="*/ 64 w 201"/>
                <a:gd name="T47" fmla="*/ 147 h 201"/>
                <a:gd name="T48" fmla="*/ 68 w 201"/>
                <a:gd name="T49" fmla="*/ 152 h 201"/>
                <a:gd name="T50" fmla="*/ 74 w 201"/>
                <a:gd name="T51" fmla="*/ 156 h 201"/>
                <a:gd name="T52" fmla="*/ 80 w 201"/>
                <a:gd name="T53" fmla="*/ 160 h 201"/>
                <a:gd name="T54" fmla="*/ 86 w 201"/>
                <a:gd name="T55" fmla="*/ 165 h 201"/>
                <a:gd name="T56" fmla="*/ 92 w 201"/>
                <a:gd name="T57" fmla="*/ 168 h 201"/>
                <a:gd name="T58" fmla="*/ 98 w 201"/>
                <a:gd name="T59" fmla="*/ 173 h 201"/>
                <a:gd name="T60" fmla="*/ 104 w 201"/>
                <a:gd name="T61" fmla="*/ 176 h 201"/>
                <a:gd name="T62" fmla="*/ 111 w 201"/>
                <a:gd name="T63" fmla="*/ 180 h 201"/>
                <a:gd name="T64" fmla="*/ 117 w 201"/>
                <a:gd name="T65" fmla="*/ 182 h 201"/>
                <a:gd name="T66" fmla="*/ 124 w 201"/>
                <a:gd name="T67" fmla="*/ 185 h 201"/>
                <a:gd name="T68" fmla="*/ 130 w 201"/>
                <a:gd name="T69" fmla="*/ 187 h 201"/>
                <a:gd name="T70" fmla="*/ 137 w 201"/>
                <a:gd name="T71" fmla="*/ 190 h 201"/>
                <a:gd name="T72" fmla="*/ 144 w 201"/>
                <a:gd name="T73" fmla="*/ 192 h 201"/>
                <a:gd name="T74" fmla="*/ 151 w 201"/>
                <a:gd name="T75" fmla="*/ 194 h 201"/>
                <a:gd name="T76" fmla="*/ 158 w 201"/>
                <a:gd name="T77" fmla="*/ 195 h 201"/>
                <a:gd name="T78" fmla="*/ 165 w 201"/>
                <a:gd name="T79" fmla="*/ 198 h 201"/>
                <a:gd name="T80" fmla="*/ 172 w 201"/>
                <a:gd name="T81" fmla="*/ 199 h 201"/>
                <a:gd name="T82" fmla="*/ 179 w 201"/>
                <a:gd name="T83" fmla="*/ 200 h 201"/>
                <a:gd name="T84" fmla="*/ 187 w 201"/>
                <a:gd name="T85" fmla="*/ 200 h 201"/>
                <a:gd name="T86" fmla="*/ 193 w 201"/>
                <a:gd name="T87" fmla="*/ 200 h 201"/>
                <a:gd name="T88" fmla="*/ 201 w 201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0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2" y="28"/>
                  </a:lnTo>
                  <a:lnTo>
                    <a:pt x="3" y="36"/>
                  </a:lnTo>
                  <a:lnTo>
                    <a:pt x="4" y="42"/>
                  </a:lnTo>
                  <a:lnTo>
                    <a:pt x="5" y="49"/>
                  </a:lnTo>
                  <a:lnTo>
                    <a:pt x="8" y="56"/>
                  </a:lnTo>
                  <a:lnTo>
                    <a:pt x="10" y="63"/>
                  </a:lnTo>
                  <a:lnTo>
                    <a:pt x="12" y="69"/>
                  </a:lnTo>
                  <a:lnTo>
                    <a:pt x="14" y="76"/>
                  </a:lnTo>
                  <a:lnTo>
                    <a:pt x="18" y="83"/>
                  </a:lnTo>
                  <a:lnTo>
                    <a:pt x="21" y="90"/>
                  </a:lnTo>
                  <a:lnTo>
                    <a:pt x="25" y="95"/>
                  </a:lnTo>
                  <a:lnTo>
                    <a:pt x="28" y="102"/>
                  </a:lnTo>
                  <a:lnTo>
                    <a:pt x="31" y="108"/>
                  </a:lnTo>
                  <a:lnTo>
                    <a:pt x="36" y="114"/>
                  </a:lnTo>
                  <a:lnTo>
                    <a:pt x="39" y="120"/>
                  </a:lnTo>
                  <a:lnTo>
                    <a:pt x="44" y="126"/>
                  </a:lnTo>
                  <a:lnTo>
                    <a:pt x="48" y="131"/>
                  </a:lnTo>
                  <a:lnTo>
                    <a:pt x="54" y="137"/>
                  </a:lnTo>
                  <a:lnTo>
                    <a:pt x="58" y="141"/>
                  </a:lnTo>
                  <a:lnTo>
                    <a:pt x="64" y="147"/>
                  </a:lnTo>
                  <a:lnTo>
                    <a:pt x="68" y="152"/>
                  </a:lnTo>
                  <a:lnTo>
                    <a:pt x="74" y="156"/>
                  </a:lnTo>
                  <a:lnTo>
                    <a:pt x="80" y="160"/>
                  </a:lnTo>
                  <a:lnTo>
                    <a:pt x="86" y="165"/>
                  </a:lnTo>
                  <a:lnTo>
                    <a:pt x="92" y="168"/>
                  </a:lnTo>
                  <a:lnTo>
                    <a:pt x="98" y="173"/>
                  </a:lnTo>
                  <a:lnTo>
                    <a:pt x="104" y="176"/>
                  </a:lnTo>
                  <a:lnTo>
                    <a:pt x="111" y="180"/>
                  </a:lnTo>
                  <a:lnTo>
                    <a:pt x="117" y="182"/>
                  </a:lnTo>
                  <a:lnTo>
                    <a:pt x="124" y="185"/>
                  </a:lnTo>
                  <a:lnTo>
                    <a:pt x="130" y="187"/>
                  </a:lnTo>
                  <a:lnTo>
                    <a:pt x="137" y="190"/>
                  </a:lnTo>
                  <a:lnTo>
                    <a:pt x="144" y="192"/>
                  </a:lnTo>
                  <a:lnTo>
                    <a:pt x="151" y="194"/>
                  </a:lnTo>
                  <a:lnTo>
                    <a:pt x="158" y="195"/>
                  </a:lnTo>
                  <a:lnTo>
                    <a:pt x="165" y="198"/>
                  </a:lnTo>
                  <a:lnTo>
                    <a:pt x="172" y="199"/>
                  </a:lnTo>
                  <a:lnTo>
                    <a:pt x="179" y="200"/>
                  </a:lnTo>
                  <a:lnTo>
                    <a:pt x="187" y="200"/>
                  </a:lnTo>
                  <a:lnTo>
                    <a:pt x="193" y="200"/>
                  </a:lnTo>
                  <a:lnTo>
                    <a:pt x="201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096" y="2295"/>
              <a:ext cx="50" cy="51"/>
            </a:xfrm>
            <a:custGeom>
              <a:avLst/>
              <a:gdLst>
                <a:gd name="T0" fmla="*/ 0 w 201"/>
                <a:gd name="T1" fmla="*/ 201 h 201"/>
                <a:gd name="T2" fmla="*/ 8 w 201"/>
                <a:gd name="T3" fmla="*/ 200 h 201"/>
                <a:gd name="T4" fmla="*/ 15 w 201"/>
                <a:gd name="T5" fmla="*/ 200 h 201"/>
                <a:gd name="T6" fmla="*/ 21 w 201"/>
                <a:gd name="T7" fmla="*/ 200 h 201"/>
                <a:gd name="T8" fmla="*/ 29 w 201"/>
                <a:gd name="T9" fmla="*/ 199 h 201"/>
                <a:gd name="T10" fmla="*/ 36 w 201"/>
                <a:gd name="T11" fmla="*/ 198 h 201"/>
                <a:gd name="T12" fmla="*/ 43 w 201"/>
                <a:gd name="T13" fmla="*/ 195 h 201"/>
                <a:gd name="T14" fmla="*/ 49 w 201"/>
                <a:gd name="T15" fmla="*/ 194 h 201"/>
                <a:gd name="T16" fmla="*/ 57 w 201"/>
                <a:gd name="T17" fmla="*/ 192 h 201"/>
                <a:gd name="T18" fmla="*/ 64 w 201"/>
                <a:gd name="T19" fmla="*/ 190 h 201"/>
                <a:gd name="T20" fmla="*/ 71 w 201"/>
                <a:gd name="T21" fmla="*/ 187 h 201"/>
                <a:gd name="T22" fmla="*/ 78 w 201"/>
                <a:gd name="T23" fmla="*/ 185 h 201"/>
                <a:gd name="T24" fmla="*/ 83 w 201"/>
                <a:gd name="T25" fmla="*/ 182 h 201"/>
                <a:gd name="T26" fmla="*/ 90 w 201"/>
                <a:gd name="T27" fmla="*/ 180 h 201"/>
                <a:gd name="T28" fmla="*/ 97 w 201"/>
                <a:gd name="T29" fmla="*/ 176 h 201"/>
                <a:gd name="T30" fmla="*/ 102 w 201"/>
                <a:gd name="T31" fmla="*/ 173 h 201"/>
                <a:gd name="T32" fmla="*/ 109 w 201"/>
                <a:gd name="T33" fmla="*/ 168 h 201"/>
                <a:gd name="T34" fmla="*/ 115 w 201"/>
                <a:gd name="T35" fmla="*/ 165 h 201"/>
                <a:gd name="T36" fmla="*/ 120 w 201"/>
                <a:gd name="T37" fmla="*/ 160 h 201"/>
                <a:gd name="T38" fmla="*/ 126 w 201"/>
                <a:gd name="T39" fmla="*/ 156 h 201"/>
                <a:gd name="T40" fmla="*/ 132 w 201"/>
                <a:gd name="T41" fmla="*/ 152 h 201"/>
                <a:gd name="T42" fmla="*/ 137 w 201"/>
                <a:gd name="T43" fmla="*/ 147 h 201"/>
                <a:gd name="T44" fmla="*/ 143 w 201"/>
                <a:gd name="T45" fmla="*/ 141 h 201"/>
                <a:gd name="T46" fmla="*/ 147 w 201"/>
                <a:gd name="T47" fmla="*/ 137 h 201"/>
                <a:gd name="T48" fmla="*/ 152 w 201"/>
                <a:gd name="T49" fmla="*/ 131 h 201"/>
                <a:gd name="T50" fmla="*/ 156 w 201"/>
                <a:gd name="T51" fmla="*/ 126 h 201"/>
                <a:gd name="T52" fmla="*/ 161 w 201"/>
                <a:gd name="T53" fmla="*/ 120 h 201"/>
                <a:gd name="T54" fmla="*/ 165 w 201"/>
                <a:gd name="T55" fmla="*/ 114 h 201"/>
                <a:gd name="T56" fmla="*/ 170 w 201"/>
                <a:gd name="T57" fmla="*/ 108 h 201"/>
                <a:gd name="T58" fmla="*/ 173 w 201"/>
                <a:gd name="T59" fmla="*/ 102 h 201"/>
                <a:gd name="T60" fmla="*/ 177 w 201"/>
                <a:gd name="T61" fmla="*/ 95 h 201"/>
                <a:gd name="T62" fmla="*/ 180 w 201"/>
                <a:gd name="T63" fmla="*/ 90 h 201"/>
                <a:gd name="T64" fmla="*/ 183 w 201"/>
                <a:gd name="T65" fmla="*/ 83 h 201"/>
                <a:gd name="T66" fmla="*/ 186 w 201"/>
                <a:gd name="T67" fmla="*/ 76 h 201"/>
                <a:gd name="T68" fmla="*/ 189 w 201"/>
                <a:gd name="T69" fmla="*/ 69 h 201"/>
                <a:gd name="T70" fmla="*/ 191 w 201"/>
                <a:gd name="T71" fmla="*/ 63 h 201"/>
                <a:gd name="T72" fmla="*/ 193 w 201"/>
                <a:gd name="T73" fmla="*/ 56 h 201"/>
                <a:gd name="T74" fmla="*/ 195 w 201"/>
                <a:gd name="T75" fmla="*/ 49 h 201"/>
                <a:gd name="T76" fmla="*/ 197 w 201"/>
                <a:gd name="T77" fmla="*/ 42 h 201"/>
                <a:gd name="T78" fmla="*/ 198 w 201"/>
                <a:gd name="T79" fmla="*/ 36 h 201"/>
                <a:gd name="T80" fmla="*/ 199 w 201"/>
                <a:gd name="T81" fmla="*/ 28 h 201"/>
                <a:gd name="T82" fmla="*/ 200 w 201"/>
                <a:gd name="T83" fmla="*/ 21 h 201"/>
                <a:gd name="T84" fmla="*/ 200 w 201"/>
                <a:gd name="T85" fmla="*/ 14 h 201"/>
                <a:gd name="T86" fmla="*/ 201 w 201"/>
                <a:gd name="T87" fmla="*/ 6 h 201"/>
                <a:gd name="T88" fmla="*/ 201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201"/>
                  </a:moveTo>
                  <a:lnTo>
                    <a:pt x="8" y="200"/>
                  </a:lnTo>
                  <a:lnTo>
                    <a:pt x="15" y="200"/>
                  </a:lnTo>
                  <a:lnTo>
                    <a:pt x="21" y="200"/>
                  </a:lnTo>
                  <a:lnTo>
                    <a:pt x="29" y="199"/>
                  </a:lnTo>
                  <a:lnTo>
                    <a:pt x="36" y="198"/>
                  </a:lnTo>
                  <a:lnTo>
                    <a:pt x="43" y="195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0"/>
                  </a:lnTo>
                  <a:lnTo>
                    <a:pt x="71" y="187"/>
                  </a:lnTo>
                  <a:lnTo>
                    <a:pt x="78" y="185"/>
                  </a:lnTo>
                  <a:lnTo>
                    <a:pt x="83" y="182"/>
                  </a:lnTo>
                  <a:lnTo>
                    <a:pt x="90" y="180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9" y="168"/>
                  </a:lnTo>
                  <a:lnTo>
                    <a:pt x="115" y="165"/>
                  </a:lnTo>
                  <a:lnTo>
                    <a:pt x="120" y="160"/>
                  </a:lnTo>
                  <a:lnTo>
                    <a:pt x="126" y="156"/>
                  </a:lnTo>
                  <a:lnTo>
                    <a:pt x="132" y="152"/>
                  </a:lnTo>
                  <a:lnTo>
                    <a:pt x="137" y="147"/>
                  </a:lnTo>
                  <a:lnTo>
                    <a:pt x="143" y="141"/>
                  </a:lnTo>
                  <a:lnTo>
                    <a:pt x="147" y="137"/>
                  </a:lnTo>
                  <a:lnTo>
                    <a:pt x="152" y="131"/>
                  </a:lnTo>
                  <a:lnTo>
                    <a:pt x="156" y="126"/>
                  </a:lnTo>
                  <a:lnTo>
                    <a:pt x="161" y="120"/>
                  </a:lnTo>
                  <a:lnTo>
                    <a:pt x="165" y="114"/>
                  </a:lnTo>
                  <a:lnTo>
                    <a:pt x="170" y="108"/>
                  </a:lnTo>
                  <a:lnTo>
                    <a:pt x="173" y="102"/>
                  </a:lnTo>
                  <a:lnTo>
                    <a:pt x="177" y="95"/>
                  </a:lnTo>
                  <a:lnTo>
                    <a:pt x="180" y="90"/>
                  </a:lnTo>
                  <a:lnTo>
                    <a:pt x="183" y="83"/>
                  </a:lnTo>
                  <a:lnTo>
                    <a:pt x="186" y="76"/>
                  </a:lnTo>
                  <a:lnTo>
                    <a:pt x="189" y="69"/>
                  </a:lnTo>
                  <a:lnTo>
                    <a:pt x="191" y="63"/>
                  </a:lnTo>
                  <a:lnTo>
                    <a:pt x="193" y="56"/>
                  </a:lnTo>
                  <a:lnTo>
                    <a:pt x="195" y="49"/>
                  </a:lnTo>
                  <a:lnTo>
                    <a:pt x="197" y="42"/>
                  </a:lnTo>
                  <a:lnTo>
                    <a:pt x="198" y="36"/>
                  </a:lnTo>
                  <a:lnTo>
                    <a:pt x="199" y="28"/>
                  </a:lnTo>
                  <a:lnTo>
                    <a:pt x="200" y="21"/>
                  </a:lnTo>
                  <a:lnTo>
                    <a:pt x="200" y="14"/>
                  </a:lnTo>
                  <a:lnTo>
                    <a:pt x="201" y="6"/>
                  </a:lnTo>
                  <a:lnTo>
                    <a:pt x="201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096" y="1583"/>
              <a:ext cx="50" cy="51"/>
            </a:xfrm>
            <a:custGeom>
              <a:avLst/>
              <a:gdLst>
                <a:gd name="T0" fmla="*/ 201 w 201"/>
                <a:gd name="T1" fmla="*/ 201 h 201"/>
                <a:gd name="T2" fmla="*/ 201 w 201"/>
                <a:gd name="T3" fmla="*/ 194 h 201"/>
                <a:gd name="T4" fmla="*/ 200 w 201"/>
                <a:gd name="T5" fmla="*/ 187 h 201"/>
                <a:gd name="T6" fmla="*/ 200 w 201"/>
                <a:gd name="T7" fmla="*/ 180 h 201"/>
                <a:gd name="T8" fmla="*/ 199 w 201"/>
                <a:gd name="T9" fmla="*/ 173 h 201"/>
                <a:gd name="T10" fmla="*/ 198 w 201"/>
                <a:gd name="T11" fmla="*/ 165 h 201"/>
                <a:gd name="T12" fmla="*/ 197 w 201"/>
                <a:gd name="T13" fmla="*/ 159 h 201"/>
                <a:gd name="T14" fmla="*/ 195 w 201"/>
                <a:gd name="T15" fmla="*/ 152 h 201"/>
                <a:gd name="T16" fmla="*/ 193 w 201"/>
                <a:gd name="T17" fmla="*/ 145 h 201"/>
                <a:gd name="T18" fmla="*/ 191 w 201"/>
                <a:gd name="T19" fmla="*/ 138 h 201"/>
                <a:gd name="T20" fmla="*/ 189 w 201"/>
                <a:gd name="T21" fmla="*/ 132 h 201"/>
                <a:gd name="T22" fmla="*/ 186 w 201"/>
                <a:gd name="T23" fmla="*/ 125 h 201"/>
                <a:gd name="T24" fmla="*/ 183 w 201"/>
                <a:gd name="T25" fmla="*/ 118 h 201"/>
                <a:gd name="T26" fmla="*/ 180 w 201"/>
                <a:gd name="T27" fmla="*/ 111 h 201"/>
                <a:gd name="T28" fmla="*/ 177 w 201"/>
                <a:gd name="T29" fmla="*/ 106 h 201"/>
                <a:gd name="T30" fmla="*/ 173 w 201"/>
                <a:gd name="T31" fmla="*/ 99 h 201"/>
                <a:gd name="T32" fmla="*/ 170 w 201"/>
                <a:gd name="T33" fmla="*/ 93 h 201"/>
                <a:gd name="T34" fmla="*/ 165 w 201"/>
                <a:gd name="T35" fmla="*/ 87 h 201"/>
                <a:gd name="T36" fmla="*/ 161 w 201"/>
                <a:gd name="T37" fmla="*/ 81 h 201"/>
                <a:gd name="T38" fmla="*/ 156 w 201"/>
                <a:gd name="T39" fmla="*/ 75 h 201"/>
                <a:gd name="T40" fmla="*/ 152 w 201"/>
                <a:gd name="T41" fmla="*/ 70 h 201"/>
                <a:gd name="T42" fmla="*/ 147 w 201"/>
                <a:gd name="T43" fmla="*/ 64 h 201"/>
                <a:gd name="T44" fmla="*/ 143 w 201"/>
                <a:gd name="T45" fmla="*/ 60 h 201"/>
                <a:gd name="T46" fmla="*/ 137 w 201"/>
                <a:gd name="T47" fmla="*/ 54 h 201"/>
                <a:gd name="T48" fmla="*/ 132 w 201"/>
                <a:gd name="T49" fmla="*/ 49 h 201"/>
                <a:gd name="T50" fmla="*/ 126 w 201"/>
                <a:gd name="T51" fmla="*/ 45 h 201"/>
                <a:gd name="T52" fmla="*/ 120 w 201"/>
                <a:gd name="T53" fmla="*/ 40 h 201"/>
                <a:gd name="T54" fmla="*/ 115 w 201"/>
                <a:gd name="T55" fmla="*/ 36 h 201"/>
                <a:gd name="T56" fmla="*/ 109 w 201"/>
                <a:gd name="T57" fmla="*/ 33 h 201"/>
                <a:gd name="T58" fmla="*/ 102 w 201"/>
                <a:gd name="T59" fmla="*/ 28 h 201"/>
                <a:gd name="T60" fmla="*/ 97 w 201"/>
                <a:gd name="T61" fmla="*/ 25 h 201"/>
                <a:gd name="T62" fmla="*/ 90 w 201"/>
                <a:gd name="T63" fmla="*/ 21 h 201"/>
                <a:gd name="T64" fmla="*/ 83 w 201"/>
                <a:gd name="T65" fmla="*/ 19 h 201"/>
                <a:gd name="T66" fmla="*/ 78 w 201"/>
                <a:gd name="T67" fmla="*/ 16 h 201"/>
                <a:gd name="T68" fmla="*/ 71 w 201"/>
                <a:gd name="T69" fmla="*/ 13 h 201"/>
                <a:gd name="T70" fmla="*/ 64 w 201"/>
                <a:gd name="T71" fmla="*/ 11 h 201"/>
                <a:gd name="T72" fmla="*/ 57 w 201"/>
                <a:gd name="T73" fmla="*/ 9 h 201"/>
                <a:gd name="T74" fmla="*/ 49 w 201"/>
                <a:gd name="T75" fmla="*/ 7 h 201"/>
                <a:gd name="T76" fmla="*/ 43 w 201"/>
                <a:gd name="T77" fmla="*/ 6 h 201"/>
                <a:gd name="T78" fmla="*/ 36 w 201"/>
                <a:gd name="T79" fmla="*/ 3 h 201"/>
                <a:gd name="T80" fmla="*/ 29 w 201"/>
                <a:gd name="T81" fmla="*/ 2 h 201"/>
                <a:gd name="T82" fmla="*/ 21 w 201"/>
                <a:gd name="T83" fmla="*/ 1 h 201"/>
                <a:gd name="T84" fmla="*/ 15 w 201"/>
                <a:gd name="T85" fmla="*/ 1 h 201"/>
                <a:gd name="T86" fmla="*/ 8 w 201"/>
                <a:gd name="T87" fmla="*/ 1 h 201"/>
                <a:gd name="T88" fmla="*/ 0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201"/>
                  </a:moveTo>
                  <a:lnTo>
                    <a:pt x="201" y="194"/>
                  </a:lnTo>
                  <a:lnTo>
                    <a:pt x="200" y="187"/>
                  </a:lnTo>
                  <a:lnTo>
                    <a:pt x="200" y="180"/>
                  </a:lnTo>
                  <a:lnTo>
                    <a:pt x="199" y="173"/>
                  </a:lnTo>
                  <a:lnTo>
                    <a:pt x="198" y="165"/>
                  </a:lnTo>
                  <a:lnTo>
                    <a:pt x="197" y="159"/>
                  </a:lnTo>
                  <a:lnTo>
                    <a:pt x="195" y="152"/>
                  </a:lnTo>
                  <a:lnTo>
                    <a:pt x="193" y="145"/>
                  </a:lnTo>
                  <a:lnTo>
                    <a:pt x="191" y="138"/>
                  </a:lnTo>
                  <a:lnTo>
                    <a:pt x="189" y="132"/>
                  </a:lnTo>
                  <a:lnTo>
                    <a:pt x="186" y="125"/>
                  </a:lnTo>
                  <a:lnTo>
                    <a:pt x="183" y="118"/>
                  </a:lnTo>
                  <a:lnTo>
                    <a:pt x="180" y="111"/>
                  </a:lnTo>
                  <a:lnTo>
                    <a:pt x="177" y="106"/>
                  </a:lnTo>
                  <a:lnTo>
                    <a:pt x="173" y="99"/>
                  </a:lnTo>
                  <a:lnTo>
                    <a:pt x="170" y="93"/>
                  </a:lnTo>
                  <a:lnTo>
                    <a:pt x="165" y="87"/>
                  </a:lnTo>
                  <a:lnTo>
                    <a:pt x="161" y="81"/>
                  </a:lnTo>
                  <a:lnTo>
                    <a:pt x="156" y="75"/>
                  </a:lnTo>
                  <a:lnTo>
                    <a:pt x="152" y="70"/>
                  </a:lnTo>
                  <a:lnTo>
                    <a:pt x="147" y="64"/>
                  </a:lnTo>
                  <a:lnTo>
                    <a:pt x="143" y="60"/>
                  </a:lnTo>
                  <a:lnTo>
                    <a:pt x="137" y="54"/>
                  </a:lnTo>
                  <a:lnTo>
                    <a:pt x="132" y="49"/>
                  </a:lnTo>
                  <a:lnTo>
                    <a:pt x="126" y="45"/>
                  </a:lnTo>
                  <a:lnTo>
                    <a:pt x="120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2" y="28"/>
                  </a:lnTo>
                  <a:lnTo>
                    <a:pt x="97" y="25"/>
                  </a:lnTo>
                  <a:lnTo>
                    <a:pt x="90" y="21"/>
                  </a:lnTo>
                  <a:lnTo>
                    <a:pt x="83" y="19"/>
                  </a:lnTo>
                  <a:lnTo>
                    <a:pt x="78" y="16"/>
                  </a:lnTo>
                  <a:lnTo>
                    <a:pt x="71" y="13"/>
                  </a:lnTo>
                  <a:lnTo>
                    <a:pt x="64" y="11"/>
                  </a:lnTo>
                  <a:lnTo>
                    <a:pt x="57" y="9"/>
                  </a:lnTo>
                  <a:lnTo>
                    <a:pt x="49" y="7"/>
                  </a:lnTo>
                  <a:lnTo>
                    <a:pt x="43" y="6"/>
                  </a:lnTo>
                  <a:lnTo>
                    <a:pt x="36" y="3"/>
                  </a:lnTo>
                  <a:lnTo>
                    <a:pt x="29" y="2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611" y="1583"/>
              <a:ext cx="50" cy="51"/>
            </a:xfrm>
            <a:custGeom>
              <a:avLst/>
              <a:gdLst>
                <a:gd name="T0" fmla="*/ 201 w 201"/>
                <a:gd name="T1" fmla="*/ 0 h 201"/>
                <a:gd name="T2" fmla="*/ 193 w 201"/>
                <a:gd name="T3" fmla="*/ 1 h 201"/>
                <a:gd name="T4" fmla="*/ 187 w 201"/>
                <a:gd name="T5" fmla="*/ 1 h 201"/>
                <a:gd name="T6" fmla="*/ 179 w 201"/>
                <a:gd name="T7" fmla="*/ 1 h 201"/>
                <a:gd name="T8" fmla="*/ 172 w 201"/>
                <a:gd name="T9" fmla="*/ 2 h 201"/>
                <a:gd name="T10" fmla="*/ 165 w 201"/>
                <a:gd name="T11" fmla="*/ 3 h 201"/>
                <a:gd name="T12" fmla="*/ 158 w 201"/>
                <a:gd name="T13" fmla="*/ 6 h 201"/>
                <a:gd name="T14" fmla="*/ 151 w 201"/>
                <a:gd name="T15" fmla="*/ 7 h 201"/>
                <a:gd name="T16" fmla="*/ 144 w 201"/>
                <a:gd name="T17" fmla="*/ 9 h 201"/>
                <a:gd name="T18" fmla="*/ 137 w 201"/>
                <a:gd name="T19" fmla="*/ 11 h 201"/>
                <a:gd name="T20" fmla="*/ 130 w 201"/>
                <a:gd name="T21" fmla="*/ 13 h 201"/>
                <a:gd name="T22" fmla="*/ 124 w 201"/>
                <a:gd name="T23" fmla="*/ 16 h 201"/>
                <a:gd name="T24" fmla="*/ 117 w 201"/>
                <a:gd name="T25" fmla="*/ 19 h 201"/>
                <a:gd name="T26" fmla="*/ 111 w 201"/>
                <a:gd name="T27" fmla="*/ 21 h 201"/>
                <a:gd name="T28" fmla="*/ 104 w 201"/>
                <a:gd name="T29" fmla="*/ 25 h 201"/>
                <a:gd name="T30" fmla="*/ 98 w 201"/>
                <a:gd name="T31" fmla="*/ 28 h 201"/>
                <a:gd name="T32" fmla="*/ 92 w 201"/>
                <a:gd name="T33" fmla="*/ 33 h 201"/>
                <a:gd name="T34" fmla="*/ 86 w 201"/>
                <a:gd name="T35" fmla="*/ 36 h 201"/>
                <a:gd name="T36" fmla="*/ 80 w 201"/>
                <a:gd name="T37" fmla="*/ 40 h 201"/>
                <a:gd name="T38" fmla="*/ 74 w 201"/>
                <a:gd name="T39" fmla="*/ 45 h 201"/>
                <a:gd name="T40" fmla="*/ 68 w 201"/>
                <a:gd name="T41" fmla="*/ 49 h 201"/>
                <a:gd name="T42" fmla="*/ 64 w 201"/>
                <a:gd name="T43" fmla="*/ 54 h 201"/>
                <a:gd name="T44" fmla="*/ 58 w 201"/>
                <a:gd name="T45" fmla="*/ 60 h 201"/>
                <a:gd name="T46" fmla="*/ 54 w 201"/>
                <a:gd name="T47" fmla="*/ 64 h 201"/>
                <a:gd name="T48" fmla="*/ 48 w 201"/>
                <a:gd name="T49" fmla="*/ 70 h 201"/>
                <a:gd name="T50" fmla="*/ 44 w 201"/>
                <a:gd name="T51" fmla="*/ 75 h 201"/>
                <a:gd name="T52" fmla="*/ 39 w 201"/>
                <a:gd name="T53" fmla="*/ 81 h 201"/>
                <a:gd name="T54" fmla="*/ 36 w 201"/>
                <a:gd name="T55" fmla="*/ 87 h 201"/>
                <a:gd name="T56" fmla="*/ 31 w 201"/>
                <a:gd name="T57" fmla="*/ 93 h 201"/>
                <a:gd name="T58" fmla="*/ 28 w 201"/>
                <a:gd name="T59" fmla="*/ 99 h 201"/>
                <a:gd name="T60" fmla="*/ 25 w 201"/>
                <a:gd name="T61" fmla="*/ 106 h 201"/>
                <a:gd name="T62" fmla="*/ 21 w 201"/>
                <a:gd name="T63" fmla="*/ 111 h 201"/>
                <a:gd name="T64" fmla="*/ 18 w 201"/>
                <a:gd name="T65" fmla="*/ 118 h 201"/>
                <a:gd name="T66" fmla="*/ 14 w 201"/>
                <a:gd name="T67" fmla="*/ 125 h 201"/>
                <a:gd name="T68" fmla="*/ 12 w 201"/>
                <a:gd name="T69" fmla="*/ 132 h 201"/>
                <a:gd name="T70" fmla="*/ 10 w 201"/>
                <a:gd name="T71" fmla="*/ 138 h 201"/>
                <a:gd name="T72" fmla="*/ 8 w 201"/>
                <a:gd name="T73" fmla="*/ 145 h 201"/>
                <a:gd name="T74" fmla="*/ 5 w 201"/>
                <a:gd name="T75" fmla="*/ 152 h 201"/>
                <a:gd name="T76" fmla="*/ 4 w 201"/>
                <a:gd name="T77" fmla="*/ 159 h 201"/>
                <a:gd name="T78" fmla="*/ 3 w 201"/>
                <a:gd name="T79" fmla="*/ 165 h 201"/>
                <a:gd name="T80" fmla="*/ 2 w 201"/>
                <a:gd name="T81" fmla="*/ 173 h 201"/>
                <a:gd name="T82" fmla="*/ 1 w 201"/>
                <a:gd name="T83" fmla="*/ 180 h 201"/>
                <a:gd name="T84" fmla="*/ 0 w 201"/>
                <a:gd name="T85" fmla="*/ 187 h 201"/>
                <a:gd name="T86" fmla="*/ 0 w 201"/>
                <a:gd name="T87" fmla="*/ 194 h 201"/>
                <a:gd name="T88" fmla="*/ 0 w 201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0"/>
                  </a:moveTo>
                  <a:lnTo>
                    <a:pt x="193" y="1"/>
                  </a:lnTo>
                  <a:lnTo>
                    <a:pt x="187" y="1"/>
                  </a:lnTo>
                  <a:lnTo>
                    <a:pt x="179" y="1"/>
                  </a:lnTo>
                  <a:lnTo>
                    <a:pt x="172" y="2"/>
                  </a:lnTo>
                  <a:lnTo>
                    <a:pt x="165" y="3"/>
                  </a:lnTo>
                  <a:lnTo>
                    <a:pt x="158" y="6"/>
                  </a:lnTo>
                  <a:lnTo>
                    <a:pt x="151" y="7"/>
                  </a:lnTo>
                  <a:lnTo>
                    <a:pt x="144" y="9"/>
                  </a:lnTo>
                  <a:lnTo>
                    <a:pt x="137" y="11"/>
                  </a:lnTo>
                  <a:lnTo>
                    <a:pt x="130" y="13"/>
                  </a:lnTo>
                  <a:lnTo>
                    <a:pt x="124" y="16"/>
                  </a:lnTo>
                  <a:lnTo>
                    <a:pt x="117" y="19"/>
                  </a:lnTo>
                  <a:lnTo>
                    <a:pt x="111" y="21"/>
                  </a:lnTo>
                  <a:lnTo>
                    <a:pt x="104" y="25"/>
                  </a:lnTo>
                  <a:lnTo>
                    <a:pt x="98" y="28"/>
                  </a:lnTo>
                  <a:lnTo>
                    <a:pt x="92" y="33"/>
                  </a:lnTo>
                  <a:lnTo>
                    <a:pt x="86" y="36"/>
                  </a:lnTo>
                  <a:lnTo>
                    <a:pt x="80" y="40"/>
                  </a:lnTo>
                  <a:lnTo>
                    <a:pt x="74" y="45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48" y="70"/>
                  </a:lnTo>
                  <a:lnTo>
                    <a:pt x="44" y="75"/>
                  </a:lnTo>
                  <a:lnTo>
                    <a:pt x="39" y="81"/>
                  </a:lnTo>
                  <a:lnTo>
                    <a:pt x="36" y="87"/>
                  </a:lnTo>
                  <a:lnTo>
                    <a:pt x="31" y="93"/>
                  </a:lnTo>
                  <a:lnTo>
                    <a:pt x="28" y="99"/>
                  </a:lnTo>
                  <a:lnTo>
                    <a:pt x="25" y="106"/>
                  </a:lnTo>
                  <a:lnTo>
                    <a:pt x="21" y="111"/>
                  </a:lnTo>
                  <a:lnTo>
                    <a:pt x="18" y="118"/>
                  </a:lnTo>
                  <a:lnTo>
                    <a:pt x="14" y="125"/>
                  </a:lnTo>
                  <a:lnTo>
                    <a:pt x="12" y="132"/>
                  </a:lnTo>
                  <a:lnTo>
                    <a:pt x="10" y="138"/>
                  </a:lnTo>
                  <a:lnTo>
                    <a:pt x="8" y="145"/>
                  </a:lnTo>
                  <a:lnTo>
                    <a:pt x="5" y="152"/>
                  </a:lnTo>
                  <a:lnTo>
                    <a:pt x="4" y="159"/>
                  </a:lnTo>
                  <a:lnTo>
                    <a:pt x="3" y="165"/>
                  </a:lnTo>
                  <a:lnTo>
                    <a:pt x="2" y="173"/>
                  </a:lnTo>
                  <a:lnTo>
                    <a:pt x="1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041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091" y="2346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4576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>
              <a:off x="4091" y="1583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041" y="2295"/>
              <a:ext cx="50" cy="51"/>
            </a:xfrm>
            <a:custGeom>
              <a:avLst/>
              <a:gdLst>
                <a:gd name="T0" fmla="*/ 0 w 200"/>
                <a:gd name="T1" fmla="*/ 0 h 201"/>
                <a:gd name="T2" fmla="*/ 0 w 200"/>
                <a:gd name="T3" fmla="*/ 6 h 201"/>
                <a:gd name="T4" fmla="*/ 0 w 200"/>
                <a:gd name="T5" fmla="*/ 14 h 201"/>
                <a:gd name="T6" fmla="*/ 1 w 200"/>
                <a:gd name="T7" fmla="*/ 21 h 201"/>
                <a:gd name="T8" fmla="*/ 2 w 200"/>
                <a:gd name="T9" fmla="*/ 28 h 201"/>
                <a:gd name="T10" fmla="*/ 3 w 200"/>
                <a:gd name="T11" fmla="*/ 36 h 201"/>
                <a:gd name="T12" fmla="*/ 4 w 200"/>
                <a:gd name="T13" fmla="*/ 42 h 201"/>
                <a:gd name="T14" fmla="*/ 5 w 200"/>
                <a:gd name="T15" fmla="*/ 49 h 201"/>
                <a:gd name="T16" fmla="*/ 7 w 200"/>
                <a:gd name="T17" fmla="*/ 56 h 201"/>
                <a:gd name="T18" fmla="*/ 10 w 200"/>
                <a:gd name="T19" fmla="*/ 63 h 201"/>
                <a:gd name="T20" fmla="*/ 12 w 200"/>
                <a:gd name="T21" fmla="*/ 69 h 201"/>
                <a:gd name="T22" fmla="*/ 14 w 200"/>
                <a:gd name="T23" fmla="*/ 76 h 201"/>
                <a:gd name="T24" fmla="*/ 18 w 200"/>
                <a:gd name="T25" fmla="*/ 83 h 201"/>
                <a:gd name="T26" fmla="*/ 21 w 200"/>
                <a:gd name="T27" fmla="*/ 90 h 201"/>
                <a:gd name="T28" fmla="*/ 24 w 200"/>
                <a:gd name="T29" fmla="*/ 95 h 201"/>
                <a:gd name="T30" fmla="*/ 28 w 200"/>
                <a:gd name="T31" fmla="*/ 102 h 201"/>
                <a:gd name="T32" fmla="*/ 31 w 200"/>
                <a:gd name="T33" fmla="*/ 108 h 201"/>
                <a:gd name="T34" fmla="*/ 36 w 200"/>
                <a:gd name="T35" fmla="*/ 114 h 201"/>
                <a:gd name="T36" fmla="*/ 39 w 200"/>
                <a:gd name="T37" fmla="*/ 120 h 201"/>
                <a:gd name="T38" fmla="*/ 43 w 200"/>
                <a:gd name="T39" fmla="*/ 126 h 201"/>
                <a:gd name="T40" fmla="*/ 48 w 200"/>
                <a:gd name="T41" fmla="*/ 131 h 201"/>
                <a:gd name="T42" fmla="*/ 54 w 200"/>
                <a:gd name="T43" fmla="*/ 137 h 201"/>
                <a:gd name="T44" fmla="*/ 58 w 200"/>
                <a:gd name="T45" fmla="*/ 141 h 201"/>
                <a:gd name="T46" fmla="*/ 64 w 200"/>
                <a:gd name="T47" fmla="*/ 147 h 201"/>
                <a:gd name="T48" fmla="*/ 68 w 200"/>
                <a:gd name="T49" fmla="*/ 152 h 201"/>
                <a:gd name="T50" fmla="*/ 74 w 200"/>
                <a:gd name="T51" fmla="*/ 156 h 201"/>
                <a:gd name="T52" fmla="*/ 79 w 200"/>
                <a:gd name="T53" fmla="*/ 160 h 201"/>
                <a:gd name="T54" fmla="*/ 86 w 200"/>
                <a:gd name="T55" fmla="*/ 165 h 201"/>
                <a:gd name="T56" fmla="*/ 92 w 200"/>
                <a:gd name="T57" fmla="*/ 168 h 201"/>
                <a:gd name="T58" fmla="*/ 97 w 200"/>
                <a:gd name="T59" fmla="*/ 173 h 201"/>
                <a:gd name="T60" fmla="*/ 104 w 200"/>
                <a:gd name="T61" fmla="*/ 176 h 201"/>
                <a:gd name="T62" fmla="*/ 110 w 200"/>
                <a:gd name="T63" fmla="*/ 180 h 201"/>
                <a:gd name="T64" fmla="*/ 117 w 200"/>
                <a:gd name="T65" fmla="*/ 182 h 201"/>
                <a:gd name="T66" fmla="*/ 123 w 200"/>
                <a:gd name="T67" fmla="*/ 185 h 201"/>
                <a:gd name="T68" fmla="*/ 130 w 200"/>
                <a:gd name="T69" fmla="*/ 187 h 201"/>
                <a:gd name="T70" fmla="*/ 137 w 200"/>
                <a:gd name="T71" fmla="*/ 190 h 201"/>
                <a:gd name="T72" fmla="*/ 144 w 200"/>
                <a:gd name="T73" fmla="*/ 192 h 201"/>
                <a:gd name="T74" fmla="*/ 150 w 200"/>
                <a:gd name="T75" fmla="*/ 194 h 201"/>
                <a:gd name="T76" fmla="*/ 157 w 200"/>
                <a:gd name="T77" fmla="*/ 195 h 201"/>
                <a:gd name="T78" fmla="*/ 165 w 200"/>
                <a:gd name="T79" fmla="*/ 198 h 201"/>
                <a:gd name="T80" fmla="*/ 172 w 200"/>
                <a:gd name="T81" fmla="*/ 199 h 201"/>
                <a:gd name="T82" fmla="*/ 178 w 200"/>
                <a:gd name="T83" fmla="*/ 200 h 201"/>
                <a:gd name="T84" fmla="*/ 186 w 200"/>
                <a:gd name="T85" fmla="*/ 200 h 201"/>
                <a:gd name="T86" fmla="*/ 193 w 200"/>
                <a:gd name="T87" fmla="*/ 200 h 201"/>
                <a:gd name="T88" fmla="*/ 200 w 200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01">
                  <a:moveTo>
                    <a:pt x="0" y="0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2" y="28"/>
                  </a:lnTo>
                  <a:lnTo>
                    <a:pt x="3" y="36"/>
                  </a:lnTo>
                  <a:lnTo>
                    <a:pt x="4" y="42"/>
                  </a:lnTo>
                  <a:lnTo>
                    <a:pt x="5" y="49"/>
                  </a:lnTo>
                  <a:lnTo>
                    <a:pt x="7" y="56"/>
                  </a:lnTo>
                  <a:lnTo>
                    <a:pt x="10" y="63"/>
                  </a:lnTo>
                  <a:lnTo>
                    <a:pt x="12" y="69"/>
                  </a:lnTo>
                  <a:lnTo>
                    <a:pt x="14" y="76"/>
                  </a:lnTo>
                  <a:lnTo>
                    <a:pt x="18" y="83"/>
                  </a:lnTo>
                  <a:lnTo>
                    <a:pt x="21" y="90"/>
                  </a:lnTo>
                  <a:lnTo>
                    <a:pt x="24" y="95"/>
                  </a:lnTo>
                  <a:lnTo>
                    <a:pt x="28" y="102"/>
                  </a:lnTo>
                  <a:lnTo>
                    <a:pt x="31" y="108"/>
                  </a:lnTo>
                  <a:lnTo>
                    <a:pt x="36" y="114"/>
                  </a:lnTo>
                  <a:lnTo>
                    <a:pt x="39" y="120"/>
                  </a:lnTo>
                  <a:lnTo>
                    <a:pt x="43" y="126"/>
                  </a:lnTo>
                  <a:lnTo>
                    <a:pt x="48" y="131"/>
                  </a:lnTo>
                  <a:lnTo>
                    <a:pt x="54" y="137"/>
                  </a:lnTo>
                  <a:lnTo>
                    <a:pt x="58" y="141"/>
                  </a:lnTo>
                  <a:lnTo>
                    <a:pt x="64" y="147"/>
                  </a:lnTo>
                  <a:lnTo>
                    <a:pt x="68" y="152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6" y="165"/>
                  </a:lnTo>
                  <a:lnTo>
                    <a:pt x="92" y="168"/>
                  </a:lnTo>
                  <a:lnTo>
                    <a:pt x="97" y="173"/>
                  </a:lnTo>
                  <a:lnTo>
                    <a:pt x="104" y="176"/>
                  </a:lnTo>
                  <a:lnTo>
                    <a:pt x="110" y="180"/>
                  </a:lnTo>
                  <a:lnTo>
                    <a:pt x="117" y="182"/>
                  </a:lnTo>
                  <a:lnTo>
                    <a:pt x="123" y="185"/>
                  </a:lnTo>
                  <a:lnTo>
                    <a:pt x="130" y="187"/>
                  </a:lnTo>
                  <a:lnTo>
                    <a:pt x="137" y="190"/>
                  </a:lnTo>
                  <a:lnTo>
                    <a:pt x="144" y="192"/>
                  </a:lnTo>
                  <a:lnTo>
                    <a:pt x="150" y="194"/>
                  </a:lnTo>
                  <a:lnTo>
                    <a:pt x="157" y="195"/>
                  </a:lnTo>
                  <a:lnTo>
                    <a:pt x="165" y="198"/>
                  </a:lnTo>
                  <a:lnTo>
                    <a:pt x="172" y="199"/>
                  </a:lnTo>
                  <a:lnTo>
                    <a:pt x="178" y="200"/>
                  </a:lnTo>
                  <a:lnTo>
                    <a:pt x="186" y="200"/>
                  </a:lnTo>
                  <a:lnTo>
                    <a:pt x="193" y="200"/>
                  </a:lnTo>
                  <a:lnTo>
                    <a:pt x="20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4526" y="2295"/>
              <a:ext cx="50" cy="51"/>
            </a:xfrm>
            <a:custGeom>
              <a:avLst/>
              <a:gdLst>
                <a:gd name="T0" fmla="*/ 0 w 201"/>
                <a:gd name="T1" fmla="*/ 201 h 201"/>
                <a:gd name="T2" fmla="*/ 6 w 201"/>
                <a:gd name="T3" fmla="*/ 200 h 201"/>
                <a:gd name="T4" fmla="*/ 14 w 201"/>
                <a:gd name="T5" fmla="*/ 200 h 201"/>
                <a:gd name="T6" fmla="*/ 21 w 201"/>
                <a:gd name="T7" fmla="*/ 200 h 201"/>
                <a:gd name="T8" fmla="*/ 29 w 201"/>
                <a:gd name="T9" fmla="*/ 199 h 201"/>
                <a:gd name="T10" fmla="*/ 36 w 201"/>
                <a:gd name="T11" fmla="*/ 198 h 201"/>
                <a:gd name="T12" fmla="*/ 42 w 201"/>
                <a:gd name="T13" fmla="*/ 195 h 201"/>
                <a:gd name="T14" fmla="*/ 49 w 201"/>
                <a:gd name="T15" fmla="*/ 194 h 201"/>
                <a:gd name="T16" fmla="*/ 56 w 201"/>
                <a:gd name="T17" fmla="*/ 192 h 201"/>
                <a:gd name="T18" fmla="*/ 64 w 201"/>
                <a:gd name="T19" fmla="*/ 190 h 201"/>
                <a:gd name="T20" fmla="*/ 71 w 201"/>
                <a:gd name="T21" fmla="*/ 187 h 201"/>
                <a:gd name="T22" fmla="*/ 76 w 201"/>
                <a:gd name="T23" fmla="*/ 185 h 201"/>
                <a:gd name="T24" fmla="*/ 83 w 201"/>
                <a:gd name="T25" fmla="*/ 182 h 201"/>
                <a:gd name="T26" fmla="*/ 90 w 201"/>
                <a:gd name="T27" fmla="*/ 180 h 201"/>
                <a:gd name="T28" fmla="*/ 96 w 201"/>
                <a:gd name="T29" fmla="*/ 176 h 201"/>
                <a:gd name="T30" fmla="*/ 102 w 201"/>
                <a:gd name="T31" fmla="*/ 173 h 201"/>
                <a:gd name="T32" fmla="*/ 109 w 201"/>
                <a:gd name="T33" fmla="*/ 168 h 201"/>
                <a:gd name="T34" fmla="*/ 114 w 201"/>
                <a:gd name="T35" fmla="*/ 165 h 201"/>
                <a:gd name="T36" fmla="*/ 120 w 201"/>
                <a:gd name="T37" fmla="*/ 160 h 201"/>
                <a:gd name="T38" fmla="*/ 126 w 201"/>
                <a:gd name="T39" fmla="*/ 156 h 201"/>
                <a:gd name="T40" fmla="*/ 131 w 201"/>
                <a:gd name="T41" fmla="*/ 152 h 201"/>
                <a:gd name="T42" fmla="*/ 137 w 201"/>
                <a:gd name="T43" fmla="*/ 147 h 201"/>
                <a:gd name="T44" fmla="*/ 141 w 201"/>
                <a:gd name="T45" fmla="*/ 141 h 201"/>
                <a:gd name="T46" fmla="*/ 147 w 201"/>
                <a:gd name="T47" fmla="*/ 137 h 201"/>
                <a:gd name="T48" fmla="*/ 152 w 201"/>
                <a:gd name="T49" fmla="*/ 131 h 201"/>
                <a:gd name="T50" fmla="*/ 156 w 201"/>
                <a:gd name="T51" fmla="*/ 126 h 201"/>
                <a:gd name="T52" fmla="*/ 161 w 201"/>
                <a:gd name="T53" fmla="*/ 120 h 201"/>
                <a:gd name="T54" fmla="*/ 165 w 201"/>
                <a:gd name="T55" fmla="*/ 114 h 201"/>
                <a:gd name="T56" fmla="*/ 168 w 201"/>
                <a:gd name="T57" fmla="*/ 108 h 201"/>
                <a:gd name="T58" fmla="*/ 173 w 201"/>
                <a:gd name="T59" fmla="*/ 102 h 201"/>
                <a:gd name="T60" fmla="*/ 176 w 201"/>
                <a:gd name="T61" fmla="*/ 95 h 201"/>
                <a:gd name="T62" fmla="*/ 180 w 201"/>
                <a:gd name="T63" fmla="*/ 90 h 201"/>
                <a:gd name="T64" fmla="*/ 183 w 201"/>
                <a:gd name="T65" fmla="*/ 83 h 201"/>
                <a:gd name="T66" fmla="*/ 185 w 201"/>
                <a:gd name="T67" fmla="*/ 76 h 201"/>
                <a:gd name="T68" fmla="*/ 189 w 201"/>
                <a:gd name="T69" fmla="*/ 69 h 201"/>
                <a:gd name="T70" fmla="*/ 191 w 201"/>
                <a:gd name="T71" fmla="*/ 63 h 201"/>
                <a:gd name="T72" fmla="*/ 193 w 201"/>
                <a:gd name="T73" fmla="*/ 56 h 201"/>
                <a:gd name="T74" fmla="*/ 194 w 201"/>
                <a:gd name="T75" fmla="*/ 49 h 201"/>
                <a:gd name="T76" fmla="*/ 197 w 201"/>
                <a:gd name="T77" fmla="*/ 42 h 201"/>
                <a:gd name="T78" fmla="*/ 198 w 201"/>
                <a:gd name="T79" fmla="*/ 36 h 201"/>
                <a:gd name="T80" fmla="*/ 199 w 201"/>
                <a:gd name="T81" fmla="*/ 28 h 201"/>
                <a:gd name="T82" fmla="*/ 200 w 201"/>
                <a:gd name="T83" fmla="*/ 21 h 201"/>
                <a:gd name="T84" fmla="*/ 200 w 201"/>
                <a:gd name="T85" fmla="*/ 14 h 201"/>
                <a:gd name="T86" fmla="*/ 201 w 201"/>
                <a:gd name="T87" fmla="*/ 6 h 201"/>
                <a:gd name="T88" fmla="*/ 201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201"/>
                  </a:moveTo>
                  <a:lnTo>
                    <a:pt x="6" y="200"/>
                  </a:lnTo>
                  <a:lnTo>
                    <a:pt x="14" y="200"/>
                  </a:lnTo>
                  <a:lnTo>
                    <a:pt x="21" y="200"/>
                  </a:lnTo>
                  <a:lnTo>
                    <a:pt x="29" y="199"/>
                  </a:lnTo>
                  <a:lnTo>
                    <a:pt x="36" y="198"/>
                  </a:lnTo>
                  <a:lnTo>
                    <a:pt x="42" y="195"/>
                  </a:lnTo>
                  <a:lnTo>
                    <a:pt x="49" y="194"/>
                  </a:lnTo>
                  <a:lnTo>
                    <a:pt x="56" y="192"/>
                  </a:lnTo>
                  <a:lnTo>
                    <a:pt x="64" y="190"/>
                  </a:lnTo>
                  <a:lnTo>
                    <a:pt x="71" y="187"/>
                  </a:lnTo>
                  <a:lnTo>
                    <a:pt x="76" y="185"/>
                  </a:lnTo>
                  <a:lnTo>
                    <a:pt x="83" y="182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2" y="173"/>
                  </a:lnTo>
                  <a:lnTo>
                    <a:pt x="109" y="168"/>
                  </a:lnTo>
                  <a:lnTo>
                    <a:pt x="114" y="165"/>
                  </a:lnTo>
                  <a:lnTo>
                    <a:pt x="120" y="160"/>
                  </a:lnTo>
                  <a:lnTo>
                    <a:pt x="126" y="156"/>
                  </a:lnTo>
                  <a:lnTo>
                    <a:pt x="131" y="152"/>
                  </a:lnTo>
                  <a:lnTo>
                    <a:pt x="137" y="147"/>
                  </a:lnTo>
                  <a:lnTo>
                    <a:pt x="141" y="141"/>
                  </a:lnTo>
                  <a:lnTo>
                    <a:pt x="147" y="137"/>
                  </a:lnTo>
                  <a:lnTo>
                    <a:pt x="152" y="131"/>
                  </a:lnTo>
                  <a:lnTo>
                    <a:pt x="156" y="126"/>
                  </a:lnTo>
                  <a:lnTo>
                    <a:pt x="161" y="120"/>
                  </a:lnTo>
                  <a:lnTo>
                    <a:pt x="165" y="114"/>
                  </a:lnTo>
                  <a:lnTo>
                    <a:pt x="168" y="108"/>
                  </a:lnTo>
                  <a:lnTo>
                    <a:pt x="173" y="102"/>
                  </a:lnTo>
                  <a:lnTo>
                    <a:pt x="176" y="95"/>
                  </a:lnTo>
                  <a:lnTo>
                    <a:pt x="180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9" y="69"/>
                  </a:lnTo>
                  <a:lnTo>
                    <a:pt x="191" y="63"/>
                  </a:lnTo>
                  <a:lnTo>
                    <a:pt x="193" y="56"/>
                  </a:lnTo>
                  <a:lnTo>
                    <a:pt x="194" y="49"/>
                  </a:lnTo>
                  <a:lnTo>
                    <a:pt x="197" y="42"/>
                  </a:lnTo>
                  <a:lnTo>
                    <a:pt x="198" y="36"/>
                  </a:lnTo>
                  <a:lnTo>
                    <a:pt x="199" y="28"/>
                  </a:lnTo>
                  <a:lnTo>
                    <a:pt x="200" y="21"/>
                  </a:lnTo>
                  <a:lnTo>
                    <a:pt x="200" y="14"/>
                  </a:lnTo>
                  <a:lnTo>
                    <a:pt x="201" y="6"/>
                  </a:lnTo>
                  <a:lnTo>
                    <a:pt x="201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4526" y="1583"/>
              <a:ext cx="50" cy="51"/>
            </a:xfrm>
            <a:custGeom>
              <a:avLst/>
              <a:gdLst>
                <a:gd name="T0" fmla="*/ 201 w 201"/>
                <a:gd name="T1" fmla="*/ 201 h 201"/>
                <a:gd name="T2" fmla="*/ 201 w 201"/>
                <a:gd name="T3" fmla="*/ 194 h 201"/>
                <a:gd name="T4" fmla="*/ 200 w 201"/>
                <a:gd name="T5" fmla="*/ 187 h 201"/>
                <a:gd name="T6" fmla="*/ 200 w 201"/>
                <a:gd name="T7" fmla="*/ 180 h 201"/>
                <a:gd name="T8" fmla="*/ 199 w 201"/>
                <a:gd name="T9" fmla="*/ 173 h 201"/>
                <a:gd name="T10" fmla="*/ 198 w 201"/>
                <a:gd name="T11" fmla="*/ 165 h 201"/>
                <a:gd name="T12" fmla="*/ 197 w 201"/>
                <a:gd name="T13" fmla="*/ 159 h 201"/>
                <a:gd name="T14" fmla="*/ 194 w 201"/>
                <a:gd name="T15" fmla="*/ 152 h 201"/>
                <a:gd name="T16" fmla="*/ 193 w 201"/>
                <a:gd name="T17" fmla="*/ 145 h 201"/>
                <a:gd name="T18" fmla="*/ 191 w 201"/>
                <a:gd name="T19" fmla="*/ 138 h 201"/>
                <a:gd name="T20" fmla="*/ 189 w 201"/>
                <a:gd name="T21" fmla="*/ 132 h 201"/>
                <a:gd name="T22" fmla="*/ 185 w 201"/>
                <a:gd name="T23" fmla="*/ 125 h 201"/>
                <a:gd name="T24" fmla="*/ 183 w 201"/>
                <a:gd name="T25" fmla="*/ 118 h 201"/>
                <a:gd name="T26" fmla="*/ 180 w 201"/>
                <a:gd name="T27" fmla="*/ 111 h 201"/>
                <a:gd name="T28" fmla="*/ 176 w 201"/>
                <a:gd name="T29" fmla="*/ 106 h 201"/>
                <a:gd name="T30" fmla="*/ 173 w 201"/>
                <a:gd name="T31" fmla="*/ 99 h 201"/>
                <a:gd name="T32" fmla="*/ 168 w 201"/>
                <a:gd name="T33" fmla="*/ 93 h 201"/>
                <a:gd name="T34" fmla="*/ 165 w 201"/>
                <a:gd name="T35" fmla="*/ 87 h 201"/>
                <a:gd name="T36" fmla="*/ 161 w 201"/>
                <a:gd name="T37" fmla="*/ 81 h 201"/>
                <a:gd name="T38" fmla="*/ 156 w 201"/>
                <a:gd name="T39" fmla="*/ 75 h 201"/>
                <a:gd name="T40" fmla="*/ 152 w 201"/>
                <a:gd name="T41" fmla="*/ 70 h 201"/>
                <a:gd name="T42" fmla="*/ 147 w 201"/>
                <a:gd name="T43" fmla="*/ 64 h 201"/>
                <a:gd name="T44" fmla="*/ 141 w 201"/>
                <a:gd name="T45" fmla="*/ 60 h 201"/>
                <a:gd name="T46" fmla="*/ 137 w 201"/>
                <a:gd name="T47" fmla="*/ 54 h 201"/>
                <a:gd name="T48" fmla="*/ 131 w 201"/>
                <a:gd name="T49" fmla="*/ 49 h 201"/>
                <a:gd name="T50" fmla="*/ 126 w 201"/>
                <a:gd name="T51" fmla="*/ 45 h 201"/>
                <a:gd name="T52" fmla="*/ 120 w 201"/>
                <a:gd name="T53" fmla="*/ 40 h 201"/>
                <a:gd name="T54" fmla="*/ 114 w 201"/>
                <a:gd name="T55" fmla="*/ 36 h 201"/>
                <a:gd name="T56" fmla="*/ 109 w 201"/>
                <a:gd name="T57" fmla="*/ 33 h 201"/>
                <a:gd name="T58" fmla="*/ 102 w 201"/>
                <a:gd name="T59" fmla="*/ 28 h 201"/>
                <a:gd name="T60" fmla="*/ 96 w 201"/>
                <a:gd name="T61" fmla="*/ 25 h 201"/>
                <a:gd name="T62" fmla="*/ 90 w 201"/>
                <a:gd name="T63" fmla="*/ 21 h 201"/>
                <a:gd name="T64" fmla="*/ 83 w 201"/>
                <a:gd name="T65" fmla="*/ 19 h 201"/>
                <a:gd name="T66" fmla="*/ 76 w 201"/>
                <a:gd name="T67" fmla="*/ 16 h 201"/>
                <a:gd name="T68" fmla="*/ 71 w 201"/>
                <a:gd name="T69" fmla="*/ 13 h 201"/>
                <a:gd name="T70" fmla="*/ 64 w 201"/>
                <a:gd name="T71" fmla="*/ 11 h 201"/>
                <a:gd name="T72" fmla="*/ 56 w 201"/>
                <a:gd name="T73" fmla="*/ 9 h 201"/>
                <a:gd name="T74" fmla="*/ 49 w 201"/>
                <a:gd name="T75" fmla="*/ 7 h 201"/>
                <a:gd name="T76" fmla="*/ 42 w 201"/>
                <a:gd name="T77" fmla="*/ 6 h 201"/>
                <a:gd name="T78" fmla="*/ 36 w 201"/>
                <a:gd name="T79" fmla="*/ 3 h 201"/>
                <a:gd name="T80" fmla="*/ 29 w 201"/>
                <a:gd name="T81" fmla="*/ 2 h 201"/>
                <a:gd name="T82" fmla="*/ 21 w 201"/>
                <a:gd name="T83" fmla="*/ 1 h 201"/>
                <a:gd name="T84" fmla="*/ 14 w 201"/>
                <a:gd name="T85" fmla="*/ 1 h 201"/>
                <a:gd name="T86" fmla="*/ 6 w 201"/>
                <a:gd name="T87" fmla="*/ 1 h 201"/>
                <a:gd name="T88" fmla="*/ 0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201"/>
                  </a:moveTo>
                  <a:lnTo>
                    <a:pt x="201" y="194"/>
                  </a:lnTo>
                  <a:lnTo>
                    <a:pt x="200" y="187"/>
                  </a:lnTo>
                  <a:lnTo>
                    <a:pt x="200" y="180"/>
                  </a:lnTo>
                  <a:lnTo>
                    <a:pt x="199" y="173"/>
                  </a:lnTo>
                  <a:lnTo>
                    <a:pt x="198" y="165"/>
                  </a:lnTo>
                  <a:lnTo>
                    <a:pt x="197" y="159"/>
                  </a:lnTo>
                  <a:lnTo>
                    <a:pt x="194" y="152"/>
                  </a:lnTo>
                  <a:lnTo>
                    <a:pt x="193" y="145"/>
                  </a:lnTo>
                  <a:lnTo>
                    <a:pt x="191" y="138"/>
                  </a:lnTo>
                  <a:lnTo>
                    <a:pt x="189" y="132"/>
                  </a:lnTo>
                  <a:lnTo>
                    <a:pt x="185" y="125"/>
                  </a:lnTo>
                  <a:lnTo>
                    <a:pt x="183" y="118"/>
                  </a:lnTo>
                  <a:lnTo>
                    <a:pt x="180" y="111"/>
                  </a:lnTo>
                  <a:lnTo>
                    <a:pt x="176" y="106"/>
                  </a:lnTo>
                  <a:lnTo>
                    <a:pt x="173" y="99"/>
                  </a:lnTo>
                  <a:lnTo>
                    <a:pt x="168" y="93"/>
                  </a:lnTo>
                  <a:lnTo>
                    <a:pt x="165" y="87"/>
                  </a:lnTo>
                  <a:lnTo>
                    <a:pt x="161" y="81"/>
                  </a:lnTo>
                  <a:lnTo>
                    <a:pt x="156" y="75"/>
                  </a:lnTo>
                  <a:lnTo>
                    <a:pt x="152" y="70"/>
                  </a:lnTo>
                  <a:lnTo>
                    <a:pt x="147" y="64"/>
                  </a:lnTo>
                  <a:lnTo>
                    <a:pt x="141" y="60"/>
                  </a:lnTo>
                  <a:lnTo>
                    <a:pt x="137" y="54"/>
                  </a:lnTo>
                  <a:lnTo>
                    <a:pt x="131" y="49"/>
                  </a:lnTo>
                  <a:lnTo>
                    <a:pt x="126" y="45"/>
                  </a:lnTo>
                  <a:lnTo>
                    <a:pt x="120" y="40"/>
                  </a:lnTo>
                  <a:lnTo>
                    <a:pt x="114" y="36"/>
                  </a:lnTo>
                  <a:lnTo>
                    <a:pt x="109" y="33"/>
                  </a:lnTo>
                  <a:lnTo>
                    <a:pt x="102" y="28"/>
                  </a:lnTo>
                  <a:lnTo>
                    <a:pt x="96" y="25"/>
                  </a:lnTo>
                  <a:lnTo>
                    <a:pt x="90" y="21"/>
                  </a:lnTo>
                  <a:lnTo>
                    <a:pt x="83" y="19"/>
                  </a:lnTo>
                  <a:lnTo>
                    <a:pt x="76" y="16"/>
                  </a:lnTo>
                  <a:lnTo>
                    <a:pt x="71" y="13"/>
                  </a:lnTo>
                  <a:lnTo>
                    <a:pt x="64" y="11"/>
                  </a:lnTo>
                  <a:lnTo>
                    <a:pt x="56" y="9"/>
                  </a:lnTo>
                  <a:lnTo>
                    <a:pt x="49" y="7"/>
                  </a:lnTo>
                  <a:lnTo>
                    <a:pt x="42" y="6"/>
                  </a:lnTo>
                  <a:lnTo>
                    <a:pt x="36" y="3"/>
                  </a:lnTo>
                  <a:lnTo>
                    <a:pt x="29" y="2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041" y="1583"/>
              <a:ext cx="50" cy="51"/>
            </a:xfrm>
            <a:custGeom>
              <a:avLst/>
              <a:gdLst>
                <a:gd name="T0" fmla="*/ 200 w 200"/>
                <a:gd name="T1" fmla="*/ 0 h 201"/>
                <a:gd name="T2" fmla="*/ 193 w 200"/>
                <a:gd name="T3" fmla="*/ 1 h 201"/>
                <a:gd name="T4" fmla="*/ 186 w 200"/>
                <a:gd name="T5" fmla="*/ 1 h 201"/>
                <a:gd name="T6" fmla="*/ 178 w 200"/>
                <a:gd name="T7" fmla="*/ 1 h 201"/>
                <a:gd name="T8" fmla="*/ 172 w 200"/>
                <a:gd name="T9" fmla="*/ 2 h 201"/>
                <a:gd name="T10" fmla="*/ 165 w 200"/>
                <a:gd name="T11" fmla="*/ 3 h 201"/>
                <a:gd name="T12" fmla="*/ 157 w 200"/>
                <a:gd name="T13" fmla="*/ 6 h 201"/>
                <a:gd name="T14" fmla="*/ 150 w 200"/>
                <a:gd name="T15" fmla="*/ 7 h 201"/>
                <a:gd name="T16" fmla="*/ 144 w 200"/>
                <a:gd name="T17" fmla="*/ 9 h 201"/>
                <a:gd name="T18" fmla="*/ 137 w 200"/>
                <a:gd name="T19" fmla="*/ 11 h 201"/>
                <a:gd name="T20" fmla="*/ 130 w 200"/>
                <a:gd name="T21" fmla="*/ 13 h 201"/>
                <a:gd name="T22" fmla="*/ 123 w 200"/>
                <a:gd name="T23" fmla="*/ 16 h 201"/>
                <a:gd name="T24" fmla="*/ 117 w 200"/>
                <a:gd name="T25" fmla="*/ 19 h 201"/>
                <a:gd name="T26" fmla="*/ 110 w 200"/>
                <a:gd name="T27" fmla="*/ 21 h 201"/>
                <a:gd name="T28" fmla="*/ 104 w 200"/>
                <a:gd name="T29" fmla="*/ 25 h 201"/>
                <a:gd name="T30" fmla="*/ 97 w 200"/>
                <a:gd name="T31" fmla="*/ 28 h 201"/>
                <a:gd name="T32" fmla="*/ 92 w 200"/>
                <a:gd name="T33" fmla="*/ 33 h 201"/>
                <a:gd name="T34" fmla="*/ 86 w 200"/>
                <a:gd name="T35" fmla="*/ 36 h 201"/>
                <a:gd name="T36" fmla="*/ 79 w 200"/>
                <a:gd name="T37" fmla="*/ 40 h 201"/>
                <a:gd name="T38" fmla="*/ 74 w 200"/>
                <a:gd name="T39" fmla="*/ 45 h 201"/>
                <a:gd name="T40" fmla="*/ 68 w 200"/>
                <a:gd name="T41" fmla="*/ 49 h 201"/>
                <a:gd name="T42" fmla="*/ 64 w 200"/>
                <a:gd name="T43" fmla="*/ 54 h 201"/>
                <a:gd name="T44" fmla="*/ 58 w 200"/>
                <a:gd name="T45" fmla="*/ 60 h 201"/>
                <a:gd name="T46" fmla="*/ 54 w 200"/>
                <a:gd name="T47" fmla="*/ 64 h 201"/>
                <a:gd name="T48" fmla="*/ 48 w 200"/>
                <a:gd name="T49" fmla="*/ 70 h 201"/>
                <a:gd name="T50" fmla="*/ 43 w 200"/>
                <a:gd name="T51" fmla="*/ 75 h 201"/>
                <a:gd name="T52" fmla="*/ 39 w 200"/>
                <a:gd name="T53" fmla="*/ 81 h 201"/>
                <a:gd name="T54" fmla="*/ 36 w 200"/>
                <a:gd name="T55" fmla="*/ 87 h 201"/>
                <a:gd name="T56" fmla="*/ 31 w 200"/>
                <a:gd name="T57" fmla="*/ 93 h 201"/>
                <a:gd name="T58" fmla="*/ 28 w 200"/>
                <a:gd name="T59" fmla="*/ 99 h 201"/>
                <a:gd name="T60" fmla="*/ 24 w 200"/>
                <a:gd name="T61" fmla="*/ 106 h 201"/>
                <a:gd name="T62" fmla="*/ 21 w 200"/>
                <a:gd name="T63" fmla="*/ 111 h 201"/>
                <a:gd name="T64" fmla="*/ 18 w 200"/>
                <a:gd name="T65" fmla="*/ 118 h 201"/>
                <a:gd name="T66" fmla="*/ 14 w 200"/>
                <a:gd name="T67" fmla="*/ 125 h 201"/>
                <a:gd name="T68" fmla="*/ 12 w 200"/>
                <a:gd name="T69" fmla="*/ 132 h 201"/>
                <a:gd name="T70" fmla="*/ 10 w 200"/>
                <a:gd name="T71" fmla="*/ 138 h 201"/>
                <a:gd name="T72" fmla="*/ 7 w 200"/>
                <a:gd name="T73" fmla="*/ 145 h 201"/>
                <a:gd name="T74" fmla="*/ 5 w 200"/>
                <a:gd name="T75" fmla="*/ 152 h 201"/>
                <a:gd name="T76" fmla="*/ 4 w 200"/>
                <a:gd name="T77" fmla="*/ 159 h 201"/>
                <a:gd name="T78" fmla="*/ 3 w 200"/>
                <a:gd name="T79" fmla="*/ 165 h 201"/>
                <a:gd name="T80" fmla="*/ 2 w 200"/>
                <a:gd name="T81" fmla="*/ 173 h 201"/>
                <a:gd name="T82" fmla="*/ 1 w 200"/>
                <a:gd name="T83" fmla="*/ 180 h 201"/>
                <a:gd name="T84" fmla="*/ 0 w 200"/>
                <a:gd name="T85" fmla="*/ 187 h 201"/>
                <a:gd name="T86" fmla="*/ 0 w 200"/>
                <a:gd name="T87" fmla="*/ 194 h 201"/>
                <a:gd name="T88" fmla="*/ 0 w 200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01">
                  <a:moveTo>
                    <a:pt x="200" y="0"/>
                  </a:moveTo>
                  <a:lnTo>
                    <a:pt x="193" y="1"/>
                  </a:lnTo>
                  <a:lnTo>
                    <a:pt x="186" y="1"/>
                  </a:lnTo>
                  <a:lnTo>
                    <a:pt x="178" y="1"/>
                  </a:lnTo>
                  <a:lnTo>
                    <a:pt x="172" y="2"/>
                  </a:lnTo>
                  <a:lnTo>
                    <a:pt x="165" y="3"/>
                  </a:lnTo>
                  <a:lnTo>
                    <a:pt x="157" y="6"/>
                  </a:lnTo>
                  <a:lnTo>
                    <a:pt x="150" y="7"/>
                  </a:lnTo>
                  <a:lnTo>
                    <a:pt x="144" y="9"/>
                  </a:lnTo>
                  <a:lnTo>
                    <a:pt x="137" y="11"/>
                  </a:lnTo>
                  <a:lnTo>
                    <a:pt x="130" y="13"/>
                  </a:lnTo>
                  <a:lnTo>
                    <a:pt x="123" y="16"/>
                  </a:lnTo>
                  <a:lnTo>
                    <a:pt x="117" y="19"/>
                  </a:lnTo>
                  <a:lnTo>
                    <a:pt x="110" y="21"/>
                  </a:lnTo>
                  <a:lnTo>
                    <a:pt x="104" y="25"/>
                  </a:lnTo>
                  <a:lnTo>
                    <a:pt x="97" y="28"/>
                  </a:lnTo>
                  <a:lnTo>
                    <a:pt x="92" y="33"/>
                  </a:lnTo>
                  <a:lnTo>
                    <a:pt x="86" y="36"/>
                  </a:lnTo>
                  <a:lnTo>
                    <a:pt x="79" y="40"/>
                  </a:lnTo>
                  <a:lnTo>
                    <a:pt x="74" y="45"/>
                  </a:lnTo>
                  <a:lnTo>
                    <a:pt x="68" y="49"/>
                  </a:lnTo>
                  <a:lnTo>
                    <a:pt x="64" y="5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48" y="70"/>
                  </a:lnTo>
                  <a:lnTo>
                    <a:pt x="43" y="75"/>
                  </a:lnTo>
                  <a:lnTo>
                    <a:pt x="39" y="81"/>
                  </a:lnTo>
                  <a:lnTo>
                    <a:pt x="36" y="87"/>
                  </a:lnTo>
                  <a:lnTo>
                    <a:pt x="31" y="93"/>
                  </a:lnTo>
                  <a:lnTo>
                    <a:pt x="28" y="99"/>
                  </a:lnTo>
                  <a:lnTo>
                    <a:pt x="24" y="106"/>
                  </a:lnTo>
                  <a:lnTo>
                    <a:pt x="21" y="111"/>
                  </a:lnTo>
                  <a:lnTo>
                    <a:pt x="18" y="118"/>
                  </a:lnTo>
                  <a:lnTo>
                    <a:pt x="14" y="125"/>
                  </a:lnTo>
                  <a:lnTo>
                    <a:pt x="12" y="132"/>
                  </a:lnTo>
                  <a:lnTo>
                    <a:pt x="10" y="138"/>
                  </a:lnTo>
                  <a:lnTo>
                    <a:pt x="7" y="145"/>
                  </a:lnTo>
                  <a:lnTo>
                    <a:pt x="5" y="152"/>
                  </a:lnTo>
                  <a:lnTo>
                    <a:pt x="4" y="159"/>
                  </a:lnTo>
                  <a:lnTo>
                    <a:pt x="3" y="165"/>
                  </a:lnTo>
                  <a:lnTo>
                    <a:pt x="2" y="173"/>
                  </a:lnTo>
                  <a:lnTo>
                    <a:pt x="1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3468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3520" y="2346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V="1">
              <a:off x="4005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3520" y="1583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3468" y="2295"/>
              <a:ext cx="52" cy="51"/>
            </a:xfrm>
            <a:custGeom>
              <a:avLst/>
              <a:gdLst>
                <a:gd name="T0" fmla="*/ 0 w 201"/>
                <a:gd name="T1" fmla="*/ 0 h 201"/>
                <a:gd name="T2" fmla="*/ 0 w 201"/>
                <a:gd name="T3" fmla="*/ 6 h 201"/>
                <a:gd name="T4" fmla="*/ 0 w 201"/>
                <a:gd name="T5" fmla="*/ 14 h 201"/>
                <a:gd name="T6" fmla="*/ 1 w 201"/>
                <a:gd name="T7" fmla="*/ 21 h 201"/>
                <a:gd name="T8" fmla="*/ 2 w 201"/>
                <a:gd name="T9" fmla="*/ 28 h 201"/>
                <a:gd name="T10" fmla="*/ 3 w 201"/>
                <a:gd name="T11" fmla="*/ 36 h 201"/>
                <a:gd name="T12" fmla="*/ 5 w 201"/>
                <a:gd name="T13" fmla="*/ 42 h 201"/>
                <a:gd name="T14" fmla="*/ 7 w 201"/>
                <a:gd name="T15" fmla="*/ 49 h 201"/>
                <a:gd name="T16" fmla="*/ 8 w 201"/>
                <a:gd name="T17" fmla="*/ 56 h 201"/>
                <a:gd name="T18" fmla="*/ 10 w 201"/>
                <a:gd name="T19" fmla="*/ 63 h 201"/>
                <a:gd name="T20" fmla="*/ 12 w 201"/>
                <a:gd name="T21" fmla="*/ 69 h 201"/>
                <a:gd name="T22" fmla="*/ 16 w 201"/>
                <a:gd name="T23" fmla="*/ 76 h 201"/>
                <a:gd name="T24" fmla="*/ 18 w 201"/>
                <a:gd name="T25" fmla="*/ 83 h 201"/>
                <a:gd name="T26" fmla="*/ 21 w 201"/>
                <a:gd name="T27" fmla="*/ 90 h 201"/>
                <a:gd name="T28" fmla="*/ 25 w 201"/>
                <a:gd name="T29" fmla="*/ 95 h 201"/>
                <a:gd name="T30" fmla="*/ 28 w 201"/>
                <a:gd name="T31" fmla="*/ 102 h 201"/>
                <a:gd name="T32" fmla="*/ 32 w 201"/>
                <a:gd name="T33" fmla="*/ 108 h 201"/>
                <a:gd name="T34" fmla="*/ 36 w 201"/>
                <a:gd name="T35" fmla="*/ 114 h 201"/>
                <a:gd name="T36" fmla="*/ 41 w 201"/>
                <a:gd name="T37" fmla="*/ 120 h 201"/>
                <a:gd name="T38" fmla="*/ 45 w 201"/>
                <a:gd name="T39" fmla="*/ 126 h 201"/>
                <a:gd name="T40" fmla="*/ 50 w 201"/>
                <a:gd name="T41" fmla="*/ 131 h 201"/>
                <a:gd name="T42" fmla="*/ 54 w 201"/>
                <a:gd name="T43" fmla="*/ 137 h 201"/>
                <a:gd name="T44" fmla="*/ 59 w 201"/>
                <a:gd name="T45" fmla="*/ 141 h 201"/>
                <a:gd name="T46" fmla="*/ 64 w 201"/>
                <a:gd name="T47" fmla="*/ 147 h 201"/>
                <a:gd name="T48" fmla="*/ 70 w 201"/>
                <a:gd name="T49" fmla="*/ 152 h 201"/>
                <a:gd name="T50" fmla="*/ 75 w 201"/>
                <a:gd name="T51" fmla="*/ 156 h 201"/>
                <a:gd name="T52" fmla="*/ 81 w 201"/>
                <a:gd name="T53" fmla="*/ 160 h 201"/>
                <a:gd name="T54" fmla="*/ 87 w 201"/>
                <a:gd name="T55" fmla="*/ 165 h 201"/>
                <a:gd name="T56" fmla="*/ 92 w 201"/>
                <a:gd name="T57" fmla="*/ 168 h 201"/>
                <a:gd name="T58" fmla="*/ 98 w 201"/>
                <a:gd name="T59" fmla="*/ 173 h 201"/>
                <a:gd name="T60" fmla="*/ 105 w 201"/>
                <a:gd name="T61" fmla="*/ 176 h 201"/>
                <a:gd name="T62" fmla="*/ 111 w 201"/>
                <a:gd name="T63" fmla="*/ 180 h 201"/>
                <a:gd name="T64" fmla="*/ 117 w 201"/>
                <a:gd name="T65" fmla="*/ 182 h 201"/>
                <a:gd name="T66" fmla="*/ 124 w 201"/>
                <a:gd name="T67" fmla="*/ 185 h 201"/>
                <a:gd name="T68" fmla="*/ 131 w 201"/>
                <a:gd name="T69" fmla="*/ 187 h 201"/>
                <a:gd name="T70" fmla="*/ 137 w 201"/>
                <a:gd name="T71" fmla="*/ 190 h 201"/>
                <a:gd name="T72" fmla="*/ 144 w 201"/>
                <a:gd name="T73" fmla="*/ 192 h 201"/>
                <a:gd name="T74" fmla="*/ 151 w 201"/>
                <a:gd name="T75" fmla="*/ 194 h 201"/>
                <a:gd name="T76" fmla="*/ 159 w 201"/>
                <a:gd name="T77" fmla="*/ 195 h 201"/>
                <a:gd name="T78" fmla="*/ 165 w 201"/>
                <a:gd name="T79" fmla="*/ 198 h 201"/>
                <a:gd name="T80" fmla="*/ 172 w 201"/>
                <a:gd name="T81" fmla="*/ 199 h 201"/>
                <a:gd name="T82" fmla="*/ 180 w 201"/>
                <a:gd name="T83" fmla="*/ 200 h 201"/>
                <a:gd name="T84" fmla="*/ 187 w 201"/>
                <a:gd name="T85" fmla="*/ 200 h 201"/>
                <a:gd name="T86" fmla="*/ 194 w 201"/>
                <a:gd name="T87" fmla="*/ 200 h 201"/>
                <a:gd name="T88" fmla="*/ 201 w 201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0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2" y="28"/>
                  </a:lnTo>
                  <a:lnTo>
                    <a:pt x="3" y="36"/>
                  </a:lnTo>
                  <a:lnTo>
                    <a:pt x="5" y="42"/>
                  </a:lnTo>
                  <a:lnTo>
                    <a:pt x="7" y="49"/>
                  </a:lnTo>
                  <a:lnTo>
                    <a:pt x="8" y="56"/>
                  </a:lnTo>
                  <a:lnTo>
                    <a:pt x="10" y="63"/>
                  </a:lnTo>
                  <a:lnTo>
                    <a:pt x="12" y="69"/>
                  </a:lnTo>
                  <a:lnTo>
                    <a:pt x="16" y="76"/>
                  </a:lnTo>
                  <a:lnTo>
                    <a:pt x="18" y="83"/>
                  </a:lnTo>
                  <a:lnTo>
                    <a:pt x="21" y="90"/>
                  </a:lnTo>
                  <a:lnTo>
                    <a:pt x="25" y="95"/>
                  </a:lnTo>
                  <a:lnTo>
                    <a:pt x="28" y="102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41" y="120"/>
                  </a:lnTo>
                  <a:lnTo>
                    <a:pt x="45" y="126"/>
                  </a:lnTo>
                  <a:lnTo>
                    <a:pt x="50" y="131"/>
                  </a:lnTo>
                  <a:lnTo>
                    <a:pt x="54" y="137"/>
                  </a:lnTo>
                  <a:lnTo>
                    <a:pt x="59" y="141"/>
                  </a:lnTo>
                  <a:lnTo>
                    <a:pt x="64" y="147"/>
                  </a:lnTo>
                  <a:lnTo>
                    <a:pt x="70" y="152"/>
                  </a:lnTo>
                  <a:lnTo>
                    <a:pt x="75" y="156"/>
                  </a:lnTo>
                  <a:lnTo>
                    <a:pt x="81" y="160"/>
                  </a:lnTo>
                  <a:lnTo>
                    <a:pt x="87" y="165"/>
                  </a:lnTo>
                  <a:lnTo>
                    <a:pt x="92" y="168"/>
                  </a:lnTo>
                  <a:lnTo>
                    <a:pt x="98" y="173"/>
                  </a:lnTo>
                  <a:lnTo>
                    <a:pt x="105" y="176"/>
                  </a:lnTo>
                  <a:lnTo>
                    <a:pt x="111" y="180"/>
                  </a:lnTo>
                  <a:lnTo>
                    <a:pt x="117" y="182"/>
                  </a:lnTo>
                  <a:lnTo>
                    <a:pt x="124" y="185"/>
                  </a:lnTo>
                  <a:lnTo>
                    <a:pt x="131" y="187"/>
                  </a:lnTo>
                  <a:lnTo>
                    <a:pt x="137" y="190"/>
                  </a:lnTo>
                  <a:lnTo>
                    <a:pt x="144" y="192"/>
                  </a:lnTo>
                  <a:lnTo>
                    <a:pt x="151" y="194"/>
                  </a:lnTo>
                  <a:lnTo>
                    <a:pt x="159" y="195"/>
                  </a:lnTo>
                  <a:lnTo>
                    <a:pt x="165" y="198"/>
                  </a:lnTo>
                  <a:lnTo>
                    <a:pt x="172" y="199"/>
                  </a:lnTo>
                  <a:lnTo>
                    <a:pt x="180" y="200"/>
                  </a:lnTo>
                  <a:lnTo>
                    <a:pt x="187" y="200"/>
                  </a:lnTo>
                  <a:lnTo>
                    <a:pt x="194" y="200"/>
                  </a:lnTo>
                  <a:lnTo>
                    <a:pt x="201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3955" y="2295"/>
              <a:ext cx="50" cy="51"/>
            </a:xfrm>
            <a:custGeom>
              <a:avLst/>
              <a:gdLst>
                <a:gd name="T0" fmla="*/ 0 w 202"/>
                <a:gd name="T1" fmla="*/ 201 h 201"/>
                <a:gd name="T2" fmla="*/ 8 w 202"/>
                <a:gd name="T3" fmla="*/ 200 h 201"/>
                <a:gd name="T4" fmla="*/ 15 w 202"/>
                <a:gd name="T5" fmla="*/ 200 h 201"/>
                <a:gd name="T6" fmla="*/ 22 w 202"/>
                <a:gd name="T7" fmla="*/ 200 h 201"/>
                <a:gd name="T8" fmla="*/ 29 w 202"/>
                <a:gd name="T9" fmla="*/ 199 h 201"/>
                <a:gd name="T10" fmla="*/ 36 w 202"/>
                <a:gd name="T11" fmla="*/ 198 h 201"/>
                <a:gd name="T12" fmla="*/ 43 w 202"/>
                <a:gd name="T13" fmla="*/ 195 h 201"/>
                <a:gd name="T14" fmla="*/ 51 w 202"/>
                <a:gd name="T15" fmla="*/ 194 h 201"/>
                <a:gd name="T16" fmla="*/ 58 w 202"/>
                <a:gd name="T17" fmla="*/ 192 h 201"/>
                <a:gd name="T18" fmla="*/ 64 w 202"/>
                <a:gd name="T19" fmla="*/ 190 h 201"/>
                <a:gd name="T20" fmla="*/ 71 w 202"/>
                <a:gd name="T21" fmla="*/ 187 h 201"/>
                <a:gd name="T22" fmla="*/ 78 w 202"/>
                <a:gd name="T23" fmla="*/ 185 h 201"/>
                <a:gd name="T24" fmla="*/ 85 w 202"/>
                <a:gd name="T25" fmla="*/ 182 h 201"/>
                <a:gd name="T26" fmla="*/ 90 w 202"/>
                <a:gd name="T27" fmla="*/ 180 h 201"/>
                <a:gd name="T28" fmla="*/ 97 w 202"/>
                <a:gd name="T29" fmla="*/ 176 h 201"/>
                <a:gd name="T30" fmla="*/ 104 w 202"/>
                <a:gd name="T31" fmla="*/ 173 h 201"/>
                <a:gd name="T32" fmla="*/ 109 w 202"/>
                <a:gd name="T33" fmla="*/ 168 h 201"/>
                <a:gd name="T34" fmla="*/ 115 w 202"/>
                <a:gd name="T35" fmla="*/ 165 h 201"/>
                <a:gd name="T36" fmla="*/ 121 w 202"/>
                <a:gd name="T37" fmla="*/ 160 h 201"/>
                <a:gd name="T38" fmla="*/ 126 w 202"/>
                <a:gd name="T39" fmla="*/ 156 h 201"/>
                <a:gd name="T40" fmla="*/ 132 w 202"/>
                <a:gd name="T41" fmla="*/ 152 h 201"/>
                <a:gd name="T42" fmla="*/ 137 w 202"/>
                <a:gd name="T43" fmla="*/ 147 h 201"/>
                <a:gd name="T44" fmla="*/ 143 w 202"/>
                <a:gd name="T45" fmla="*/ 141 h 201"/>
                <a:gd name="T46" fmla="*/ 148 w 202"/>
                <a:gd name="T47" fmla="*/ 137 h 201"/>
                <a:gd name="T48" fmla="*/ 152 w 202"/>
                <a:gd name="T49" fmla="*/ 131 h 201"/>
                <a:gd name="T50" fmla="*/ 157 w 202"/>
                <a:gd name="T51" fmla="*/ 126 h 201"/>
                <a:gd name="T52" fmla="*/ 161 w 202"/>
                <a:gd name="T53" fmla="*/ 120 h 201"/>
                <a:gd name="T54" fmla="*/ 166 w 202"/>
                <a:gd name="T55" fmla="*/ 114 h 201"/>
                <a:gd name="T56" fmla="*/ 170 w 202"/>
                <a:gd name="T57" fmla="*/ 108 h 201"/>
                <a:gd name="T58" fmla="*/ 173 w 202"/>
                <a:gd name="T59" fmla="*/ 102 h 201"/>
                <a:gd name="T60" fmla="*/ 177 w 202"/>
                <a:gd name="T61" fmla="*/ 95 h 201"/>
                <a:gd name="T62" fmla="*/ 180 w 202"/>
                <a:gd name="T63" fmla="*/ 90 h 201"/>
                <a:gd name="T64" fmla="*/ 184 w 202"/>
                <a:gd name="T65" fmla="*/ 83 h 201"/>
                <a:gd name="T66" fmla="*/ 186 w 202"/>
                <a:gd name="T67" fmla="*/ 76 h 201"/>
                <a:gd name="T68" fmla="*/ 189 w 202"/>
                <a:gd name="T69" fmla="*/ 69 h 201"/>
                <a:gd name="T70" fmla="*/ 191 w 202"/>
                <a:gd name="T71" fmla="*/ 63 h 201"/>
                <a:gd name="T72" fmla="*/ 194 w 202"/>
                <a:gd name="T73" fmla="*/ 56 h 201"/>
                <a:gd name="T74" fmla="*/ 195 w 202"/>
                <a:gd name="T75" fmla="*/ 49 h 201"/>
                <a:gd name="T76" fmla="*/ 197 w 202"/>
                <a:gd name="T77" fmla="*/ 42 h 201"/>
                <a:gd name="T78" fmla="*/ 198 w 202"/>
                <a:gd name="T79" fmla="*/ 36 h 201"/>
                <a:gd name="T80" fmla="*/ 199 w 202"/>
                <a:gd name="T81" fmla="*/ 28 h 201"/>
                <a:gd name="T82" fmla="*/ 200 w 202"/>
                <a:gd name="T83" fmla="*/ 21 h 201"/>
                <a:gd name="T84" fmla="*/ 202 w 202"/>
                <a:gd name="T85" fmla="*/ 14 h 201"/>
                <a:gd name="T86" fmla="*/ 202 w 202"/>
                <a:gd name="T87" fmla="*/ 6 h 201"/>
                <a:gd name="T88" fmla="*/ 202 w 202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0" y="201"/>
                  </a:moveTo>
                  <a:lnTo>
                    <a:pt x="8" y="200"/>
                  </a:lnTo>
                  <a:lnTo>
                    <a:pt x="15" y="200"/>
                  </a:lnTo>
                  <a:lnTo>
                    <a:pt x="22" y="200"/>
                  </a:lnTo>
                  <a:lnTo>
                    <a:pt x="29" y="199"/>
                  </a:lnTo>
                  <a:lnTo>
                    <a:pt x="36" y="198"/>
                  </a:lnTo>
                  <a:lnTo>
                    <a:pt x="43" y="195"/>
                  </a:lnTo>
                  <a:lnTo>
                    <a:pt x="51" y="194"/>
                  </a:lnTo>
                  <a:lnTo>
                    <a:pt x="58" y="192"/>
                  </a:lnTo>
                  <a:lnTo>
                    <a:pt x="64" y="190"/>
                  </a:lnTo>
                  <a:lnTo>
                    <a:pt x="71" y="187"/>
                  </a:lnTo>
                  <a:lnTo>
                    <a:pt x="78" y="185"/>
                  </a:lnTo>
                  <a:lnTo>
                    <a:pt x="85" y="182"/>
                  </a:lnTo>
                  <a:lnTo>
                    <a:pt x="90" y="180"/>
                  </a:lnTo>
                  <a:lnTo>
                    <a:pt x="97" y="176"/>
                  </a:lnTo>
                  <a:lnTo>
                    <a:pt x="104" y="173"/>
                  </a:lnTo>
                  <a:lnTo>
                    <a:pt x="109" y="168"/>
                  </a:lnTo>
                  <a:lnTo>
                    <a:pt x="115" y="165"/>
                  </a:lnTo>
                  <a:lnTo>
                    <a:pt x="121" y="160"/>
                  </a:lnTo>
                  <a:lnTo>
                    <a:pt x="126" y="156"/>
                  </a:lnTo>
                  <a:lnTo>
                    <a:pt x="132" y="152"/>
                  </a:lnTo>
                  <a:lnTo>
                    <a:pt x="137" y="147"/>
                  </a:lnTo>
                  <a:lnTo>
                    <a:pt x="143" y="141"/>
                  </a:lnTo>
                  <a:lnTo>
                    <a:pt x="148" y="137"/>
                  </a:lnTo>
                  <a:lnTo>
                    <a:pt x="152" y="131"/>
                  </a:lnTo>
                  <a:lnTo>
                    <a:pt x="157" y="126"/>
                  </a:lnTo>
                  <a:lnTo>
                    <a:pt x="161" y="120"/>
                  </a:lnTo>
                  <a:lnTo>
                    <a:pt x="166" y="114"/>
                  </a:lnTo>
                  <a:lnTo>
                    <a:pt x="170" y="108"/>
                  </a:lnTo>
                  <a:lnTo>
                    <a:pt x="173" y="102"/>
                  </a:lnTo>
                  <a:lnTo>
                    <a:pt x="177" y="95"/>
                  </a:lnTo>
                  <a:lnTo>
                    <a:pt x="180" y="90"/>
                  </a:lnTo>
                  <a:lnTo>
                    <a:pt x="184" y="83"/>
                  </a:lnTo>
                  <a:lnTo>
                    <a:pt x="186" y="76"/>
                  </a:lnTo>
                  <a:lnTo>
                    <a:pt x="189" y="69"/>
                  </a:lnTo>
                  <a:lnTo>
                    <a:pt x="191" y="63"/>
                  </a:lnTo>
                  <a:lnTo>
                    <a:pt x="194" y="56"/>
                  </a:lnTo>
                  <a:lnTo>
                    <a:pt x="195" y="49"/>
                  </a:lnTo>
                  <a:lnTo>
                    <a:pt x="197" y="42"/>
                  </a:lnTo>
                  <a:lnTo>
                    <a:pt x="198" y="36"/>
                  </a:lnTo>
                  <a:lnTo>
                    <a:pt x="199" y="28"/>
                  </a:lnTo>
                  <a:lnTo>
                    <a:pt x="200" y="21"/>
                  </a:lnTo>
                  <a:lnTo>
                    <a:pt x="202" y="14"/>
                  </a:lnTo>
                  <a:lnTo>
                    <a:pt x="202" y="6"/>
                  </a:lnTo>
                  <a:lnTo>
                    <a:pt x="202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3955" y="1583"/>
              <a:ext cx="50" cy="51"/>
            </a:xfrm>
            <a:custGeom>
              <a:avLst/>
              <a:gdLst>
                <a:gd name="T0" fmla="*/ 202 w 202"/>
                <a:gd name="T1" fmla="*/ 201 h 201"/>
                <a:gd name="T2" fmla="*/ 202 w 202"/>
                <a:gd name="T3" fmla="*/ 194 h 201"/>
                <a:gd name="T4" fmla="*/ 202 w 202"/>
                <a:gd name="T5" fmla="*/ 187 h 201"/>
                <a:gd name="T6" fmla="*/ 200 w 202"/>
                <a:gd name="T7" fmla="*/ 180 h 201"/>
                <a:gd name="T8" fmla="*/ 199 w 202"/>
                <a:gd name="T9" fmla="*/ 173 h 201"/>
                <a:gd name="T10" fmla="*/ 198 w 202"/>
                <a:gd name="T11" fmla="*/ 165 h 201"/>
                <a:gd name="T12" fmla="*/ 197 w 202"/>
                <a:gd name="T13" fmla="*/ 159 h 201"/>
                <a:gd name="T14" fmla="*/ 195 w 202"/>
                <a:gd name="T15" fmla="*/ 152 h 201"/>
                <a:gd name="T16" fmla="*/ 194 w 202"/>
                <a:gd name="T17" fmla="*/ 145 h 201"/>
                <a:gd name="T18" fmla="*/ 191 w 202"/>
                <a:gd name="T19" fmla="*/ 138 h 201"/>
                <a:gd name="T20" fmla="*/ 189 w 202"/>
                <a:gd name="T21" fmla="*/ 132 h 201"/>
                <a:gd name="T22" fmla="*/ 186 w 202"/>
                <a:gd name="T23" fmla="*/ 125 h 201"/>
                <a:gd name="T24" fmla="*/ 184 w 202"/>
                <a:gd name="T25" fmla="*/ 118 h 201"/>
                <a:gd name="T26" fmla="*/ 180 w 202"/>
                <a:gd name="T27" fmla="*/ 111 h 201"/>
                <a:gd name="T28" fmla="*/ 177 w 202"/>
                <a:gd name="T29" fmla="*/ 106 h 201"/>
                <a:gd name="T30" fmla="*/ 173 w 202"/>
                <a:gd name="T31" fmla="*/ 99 h 201"/>
                <a:gd name="T32" fmla="*/ 170 w 202"/>
                <a:gd name="T33" fmla="*/ 93 h 201"/>
                <a:gd name="T34" fmla="*/ 166 w 202"/>
                <a:gd name="T35" fmla="*/ 87 h 201"/>
                <a:gd name="T36" fmla="*/ 161 w 202"/>
                <a:gd name="T37" fmla="*/ 81 h 201"/>
                <a:gd name="T38" fmla="*/ 157 w 202"/>
                <a:gd name="T39" fmla="*/ 75 h 201"/>
                <a:gd name="T40" fmla="*/ 152 w 202"/>
                <a:gd name="T41" fmla="*/ 70 h 201"/>
                <a:gd name="T42" fmla="*/ 148 w 202"/>
                <a:gd name="T43" fmla="*/ 64 h 201"/>
                <a:gd name="T44" fmla="*/ 143 w 202"/>
                <a:gd name="T45" fmla="*/ 60 h 201"/>
                <a:gd name="T46" fmla="*/ 137 w 202"/>
                <a:gd name="T47" fmla="*/ 54 h 201"/>
                <a:gd name="T48" fmla="*/ 132 w 202"/>
                <a:gd name="T49" fmla="*/ 49 h 201"/>
                <a:gd name="T50" fmla="*/ 126 w 202"/>
                <a:gd name="T51" fmla="*/ 45 h 201"/>
                <a:gd name="T52" fmla="*/ 121 w 202"/>
                <a:gd name="T53" fmla="*/ 40 h 201"/>
                <a:gd name="T54" fmla="*/ 115 w 202"/>
                <a:gd name="T55" fmla="*/ 36 h 201"/>
                <a:gd name="T56" fmla="*/ 109 w 202"/>
                <a:gd name="T57" fmla="*/ 33 h 201"/>
                <a:gd name="T58" fmla="*/ 104 w 202"/>
                <a:gd name="T59" fmla="*/ 28 h 201"/>
                <a:gd name="T60" fmla="*/ 97 w 202"/>
                <a:gd name="T61" fmla="*/ 25 h 201"/>
                <a:gd name="T62" fmla="*/ 90 w 202"/>
                <a:gd name="T63" fmla="*/ 21 h 201"/>
                <a:gd name="T64" fmla="*/ 85 w 202"/>
                <a:gd name="T65" fmla="*/ 19 h 201"/>
                <a:gd name="T66" fmla="*/ 78 w 202"/>
                <a:gd name="T67" fmla="*/ 16 h 201"/>
                <a:gd name="T68" fmla="*/ 71 w 202"/>
                <a:gd name="T69" fmla="*/ 13 h 201"/>
                <a:gd name="T70" fmla="*/ 64 w 202"/>
                <a:gd name="T71" fmla="*/ 11 h 201"/>
                <a:gd name="T72" fmla="*/ 58 w 202"/>
                <a:gd name="T73" fmla="*/ 9 h 201"/>
                <a:gd name="T74" fmla="*/ 51 w 202"/>
                <a:gd name="T75" fmla="*/ 7 h 201"/>
                <a:gd name="T76" fmla="*/ 43 w 202"/>
                <a:gd name="T77" fmla="*/ 6 h 201"/>
                <a:gd name="T78" fmla="*/ 36 w 202"/>
                <a:gd name="T79" fmla="*/ 3 h 201"/>
                <a:gd name="T80" fmla="*/ 29 w 202"/>
                <a:gd name="T81" fmla="*/ 2 h 201"/>
                <a:gd name="T82" fmla="*/ 22 w 202"/>
                <a:gd name="T83" fmla="*/ 1 h 201"/>
                <a:gd name="T84" fmla="*/ 15 w 202"/>
                <a:gd name="T85" fmla="*/ 1 h 201"/>
                <a:gd name="T86" fmla="*/ 8 w 202"/>
                <a:gd name="T87" fmla="*/ 1 h 201"/>
                <a:gd name="T88" fmla="*/ 0 w 202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202" y="201"/>
                  </a:moveTo>
                  <a:lnTo>
                    <a:pt x="202" y="194"/>
                  </a:lnTo>
                  <a:lnTo>
                    <a:pt x="202" y="187"/>
                  </a:lnTo>
                  <a:lnTo>
                    <a:pt x="200" y="180"/>
                  </a:lnTo>
                  <a:lnTo>
                    <a:pt x="199" y="173"/>
                  </a:lnTo>
                  <a:lnTo>
                    <a:pt x="198" y="165"/>
                  </a:lnTo>
                  <a:lnTo>
                    <a:pt x="197" y="159"/>
                  </a:lnTo>
                  <a:lnTo>
                    <a:pt x="195" y="152"/>
                  </a:lnTo>
                  <a:lnTo>
                    <a:pt x="194" y="145"/>
                  </a:lnTo>
                  <a:lnTo>
                    <a:pt x="191" y="138"/>
                  </a:lnTo>
                  <a:lnTo>
                    <a:pt x="189" y="132"/>
                  </a:lnTo>
                  <a:lnTo>
                    <a:pt x="186" y="125"/>
                  </a:lnTo>
                  <a:lnTo>
                    <a:pt x="184" y="118"/>
                  </a:lnTo>
                  <a:lnTo>
                    <a:pt x="180" y="111"/>
                  </a:lnTo>
                  <a:lnTo>
                    <a:pt x="177" y="106"/>
                  </a:lnTo>
                  <a:lnTo>
                    <a:pt x="173" y="99"/>
                  </a:lnTo>
                  <a:lnTo>
                    <a:pt x="170" y="93"/>
                  </a:lnTo>
                  <a:lnTo>
                    <a:pt x="166" y="87"/>
                  </a:lnTo>
                  <a:lnTo>
                    <a:pt x="161" y="81"/>
                  </a:lnTo>
                  <a:lnTo>
                    <a:pt x="157" y="75"/>
                  </a:lnTo>
                  <a:lnTo>
                    <a:pt x="152" y="70"/>
                  </a:lnTo>
                  <a:lnTo>
                    <a:pt x="148" y="64"/>
                  </a:lnTo>
                  <a:lnTo>
                    <a:pt x="143" y="60"/>
                  </a:lnTo>
                  <a:lnTo>
                    <a:pt x="137" y="54"/>
                  </a:lnTo>
                  <a:lnTo>
                    <a:pt x="132" y="49"/>
                  </a:lnTo>
                  <a:lnTo>
                    <a:pt x="126" y="45"/>
                  </a:lnTo>
                  <a:lnTo>
                    <a:pt x="121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4" y="28"/>
                  </a:lnTo>
                  <a:lnTo>
                    <a:pt x="97" y="25"/>
                  </a:lnTo>
                  <a:lnTo>
                    <a:pt x="90" y="21"/>
                  </a:lnTo>
                  <a:lnTo>
                    <a:pt x="85" y="19"/>
                  </a:lnTo>
                  <a:lnTo>
                    <a:pt x="78" y="16"/>
                  </a:lnTo>
                  <a:lnTo>
                    <a:pt x="71" y="13"/>
                  </a:lnTo>
                  <a:lnTo>
                    <a:pt x="64" y="11"/>
                  </a:lnTo>
                  <a:lnTo>
                    <a:pt x="58" y="9"/>
                  </a:lnTo>
                  <a:lnTo>
                    <a:pt x="51" y="7"/>
                  </a:lnTo>
                  <a:lnTo>
                    <a:pt x="43" y="6"/>
                  </a:lnTo>
                  <a:lnTo>
                    <a:pt x="36" y="3"/>
                  </a:lnTo>
                  <a:lnTo>
                    <a:pt x="29" y="2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3468" y="1583"/>
              <a:ext cx="52" cy="51"/>
            </a:xfrm>
            <a:custGeom>
              <a:avLst/>
              <a:gdLst>
                <a:gd name="T0" fmla="*/ 201 w 201"/>
                <a:gd name="T1" fmla="*/ 0 h 201"/>
                <a:gd name="T2" fmla="*/ 194 w 201"/>
                <a:gd name="T3" fmla="*/ 1 h 201"/>
                <a:gd name="T4" fmla="*/ 187 w 201"/>
                <a:gd name="T5" fmla="*/ 1 h 201"/>
                <a:gd name="T6" fmla="*/ 180 w 201"/>
                <a:gd name="T7" fmla="*/ 1 h 201"/>
                <a:gd name="T8" fmla="*/ 172 w 201"/>
                <a:gd name="T9" fmla="*/ 2 h 201"/>
                <a:gd name="T10" fmla="*/ 165 w 201"/>
                <a:gd name="T11" fmla="*/ 3 h 201"/>
                <a:gd name="T12" fmla="*/ 159 w 201"/>
                <a:gd name="T13" fmla="*/ 6 h 201"/>
                <a:gd name="T14" fmla="*/ 151 w 201"/>
                <a:gd name="T15" fmla="*/ 7 h 201"/>
                <a:gd name="T16" fmla="*/ 144 w 201"/>
                <a:gd name="T17" fmla="*/ 9 h 201"/>
                <a:gd name="T18" fmla="*/ 137 w 201"/>
                <a:gd name="T19" fmla="*/ 11 h 201"/>
                <a:gd name="T20" fmla="*/ 131 w 201"/>
                <a:gd name="T21" fmla="*/ 13 h 201"/>
                <a:gd name="T22" fmla="*/ 124 w 201"/>
                <a:gd name="T23" fmla="*/ 16 h 201"/>
                <a:gd name="T24" fmla="*/ 117 w 201"/>
                <a:gd name="T25" fmla="*/ 19 h 201"/>
                <a:gd name="T26" fmla="*/ 111 w 201"/>
                <a:gd name="T27" fmla="*/ 21 h 201"/>
                <a:gd name="T28" fmla="*/ 105 w 201"/>
                <a:gd name="T29" fmla="*/ 25 h 201"/>
                <a:gd name="T30" fmla="*/ 98 w 201"/>
                <a:gd name="T31" fmla="*/ 28 h 201"/>
                <a:gd name="T32" fmla="*/ 92 w 201"/>
                <a:gd name="T33" fmla="*/ 33 h 201"/>
                <a:gd name="T34" fmla="*/ 87 w 201"/>
                <a:gd name="T35" fmla="*/ 36 h 201"/>
                <a:gd name="T36" fmla="*/ 81 w 201"/>
                <a:gd name="T37" fmla="*/ 40 h 201"/>
                <a:gd name="T38" fmla="*/ 75 w 201"/>
                <a:gd name="T39" fmla="*/ 45 h 201"/>
                <a:gd name="T40" fmla="*/ 70 w 201"/>
                <a:gd name="T41" fmla="*/ 49 h 201"/>
                <a:gd name="T42" fmla="*/ 64 w 201"/>
                <a:gd name="T43" fmla="*/ 54 h 201"/>
                <a:gd name="T44" fmla="*/ 59 w 201"/>
                <a:gd name="T45" fmla="*/ 60 h 201"/>
                <a:gd name="T46" fmla="*/ 54 w 201"/>
                <a:gd name="T47" fmla="*/ 64 h 201"/>
                <a:gd name="T48" fmla="*/ 50 w 201"/>
                <a:gd name="T49" fmla="*/ 70 h 201"/>
                <a:gd name="T50" fmla="*/ 45 w 201"/>
                <a:gd name="T51" fmla="*/ 75 h 201"/>
                <a:gd name="T52" fmla="*/ 41 w 201"/>
                <a:gd name="T53" fmla="*/ 81 h 201"/>
                <a:gd name="T54" fmla="*/ 36 w 201"/>
                <a:gd name="T55" fmla="*/ 87 h 201"/>
                <a:gd name="T56" fmla="*/ 32 w 201"/>
                <a:gd name="T57" fmla="*/ 93 h 201"/>
                <a:gd name="T58" fmla="*/ 28 w 201"/>
                <a:gd name="T59" fmla="*/ 99 h 201"/>
                <a:gd name="T60" fmla="*/ 25 w 201"/>
                <a:gd name="T61" fmla="*/ 106 h 201"/>
                <a:gd name="T62" fmla="*/ 21 w 201"/>
                <a:gd name="T63" fmla="*/ 111 h 201"/>
                <a:gd name="T64" fmla="*/ 18 w 201"/>
                <a:gd name="T65" fmla="*/ 118 h 201"/>
                <a:gd name="T66" fmla="*/ 16 w 201"/>
                <a:gd name="T67" fmla="*/ 125 h 201"/>
                <a:gd name="T68" fmla="*/ 12 w 201"/>
                <a:gd name="T69" fmla="*/ 132 h 201"/>
                <a:gd name="T70" fmla="*/ 10 w 201"/>
                <a:gd name="T71" fmla="*/ 138 h 201"/>
                <a:gd name="T72" fmla="*/ 8 w 201"/>
                <a:gd name="T73" fmla="*/ 145 h 201"/>
                <a:gd name="T74" fmla="*/ 7 w 201"/>
                <a:gd name="T75" fmla="*/ 152 h 201"/>
                <a:gd name="T76" fmla="*/ 5 w 201"/>
                <a:gd name="T77" fmla="*/ 159 h 201"/>
                <a:gd name="T78" fmla="*/ 3 w 201"/>
                <a:gd name="T79" fmla="*/ 165 h 201"/>
                <a:gd name="T80" fmla="*/ 2 w 201"/>
                <a:gd name="T81" fmla="*/ 173 h 201"/>
                <a:gd name="T82" fmla="*/ 1 w 201"/>
                <a:gd name="T83" fmla="*/ 180 h 201"/>
                <a:gd name="T84" fmla="*/ 0 w 201"/>
                <a:gd name="T85" fmla="*/ 187 h 201"/>
                <a:gd name="T86" fmla="*/ 0 w 201"/>
                <a:gd name="T87" fmla="*/ 194 h 201"/>
                <a:gd name="T88" fmla="*/ 0 w 201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0"/>
                  </a:moveTo>
                  <a:lnTo>
                    <a:pt x="194" y="1"/>
                  </a:lnTo>
                  <a:lnTo>
                    <a:pt x="187" y="1"/>
                  </a:lnTo>
                  <a:lnTo>
                    <a:pt x="180" y="1"/>
                  </a:lnTo>
                  <a:lnTo>
                    <a:pt x="172" y="2"/>
                  </a:lnTo>
                  <a:lnTo>
                    <a:pt x="165" y="3"/>
                  </a:lnTo>
                  <a:lnTo>
                    <a:pt x="159" y="6"/>
                  </a:lnTo>
                  <a:lnTo>
                    <a:pt x="151" y="7"/>
                  </a:lnTo>
                  <a:lnTo>
                    <a:pt x="144" y="9"/>
                  </a:lnTo>
                  <a:lnTo>
                    <a:pt x="137" y="11"/>
                  </a:lnTo>
                  <a:lnTo>
                    <a:pt x="131" y="13"/>
                  </a:lnTo>
                  <a:lnTo>
                    <a:pt x="124" y="16"/>
                  </a:lnTo>
                  <a:lnTo>
                    <a:pt x="117" y="19"/>
                  </a:lnTo>
                  <a:lnTo>
                    <a:pt x="111" y="21"/>
                  </a:lnTo>
                  <a:lnTo>
                    <a:pt x="105" y="25"/>
                  </a:lnTo>
                  <a:lnTo>
                    <a:pt x="98" y="28"/>
                  </a:lnTo>
                  <a:lnTo>
                    <a:pt x="92" y="33"/>
                  </a:lnTo>
                  <a:lnTo>
                    <a:pt x="87" y="36"/>
                  </a:lnTo>
                  <a:lnTo>
                    <a:pt x="81" y="40"/>
                  </a:lnTo>
                  <a:lnTo>
                    <a:pt x="75" y="45"/>
                  </a:lnTo>
                  <a:lnTo>
                    <a:pt x="70" y="49"/>
                  </a:lnTo>
                  <a:lnTo>
                    <a:pt x="64" y="54"/>
                  </a:lnTo>
                  <a:lnTo>
                    <a:pt x="59" y="60"/>
                  </a:lnTo>
                  <a:lnTo>
                    <a:pt x="54" y="64"/>
                  </a:lnTo>
                  <a:lnTo>
                    <a:pt x="50" y="70"/>
                  </a:lnTo>
                  <a:lnTo>
                    <a:pt x="45" y="75"/>
                  </a:lnTo>
                  <a:lnTo>
                    <a:pt x="41" y="81"/>
                  </a:lnTo>
                  <a:lnTo>
                    <a:pt x="36" y="87"/>
                  </a:lnTo>
                  <a:lnTo>
                    <a:pt x="32" y="93"/>
                  </a:lnTo>
                  <a:lnTo>
                    <a:pt x="28" y="99"/>
                  </a:lnTo>
                  <a:lnTo>
                    <a:pt x="25" y="106"/>
                  </a:lnTo>
                  <a:lnTo>
                    <a:pt x="21" y="111"/>
                  </a:lnTo>
                  <a:lnTo>
                    <a:pt x="18" y="118"/>
                  </a:lnTo>
                  <a:lnTo>
                    <a:pt x="16" y="125"/>
                  </a:lnTo>
                  <a:lnTo>
                    <a:pt x="12" y="132"/>
                  </a:lnTo>
                  <a:lnTo>
                    <a:pt x="10" y="138"/>
                  </a:lnTo>
                  <a:lnTo>
                    <a:pt x="8" y="145"/>
                  </a:lnTo>
                  <a:lnTo>
                    <a:pt x="7" y="152"/>
                  </a:lnTo>
                  <a:lnTo>
                    <a:pt x="5" y="159"/>
                  </a:lnTo>
                  <a:lnTo>
                    <a:pt x="3" y="165"/>
                  </a:lnTo>
                  <a:lnTo>
                    <a:pt x="2" y="173"/>
                  </a:lnTo>
                  <a:lnTo>
                    <a:pt x="1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2894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2944" y="2346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V="1">
              <a:off x="3431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H="1">
              <a:off x="2944" y="1583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2894" y="2295"/>
              <a:ext cx="50" cy="51"/>
            </a:xfrm>
            <a:custGeom>
              <a:avLst/>
              <a:gdLst>
                <a:gd name="T0" fmla="*/ 0 w 200"/>
                <a:gd name="T1" fmla="*/ 0 h 201"/>
                <a:gd name="T2" fmla="*/ 0 w 200"/>
                <a:gd name="T3" fmla="*/ 6 h 201"/>
                <a:gd name="T4" fmla="*/ 0 w 200"/>
                <a:gd name="T5" fmla="*/ 14 h 201"/>
                <a:gd name="T6" fmla="*/ 1 w 200"/>
                <a:gd name="T7" fmla="*/ 21 h 201"/>
                <a:gd name="T8" fmla="*/ 1 w 200"/>
                <a:gd name="T9" fmla="*/ 28 h 201"/>
                <a:gd name="T10" fmla="*/ 2 w 200"/>
                <a:gd name="T11" fmla="*/ 36 h 201"/>
                <a:gd name="T12" fmla="*/ 4 w 200"/>
                <a:gd name="T13" fmla="*/ 42 h 201"/>
                <a:gd name="T14" fmla="*/ 6 w 200"/>
                <a:gd name="T15" fmla="*/ 49 h 201"/>
                <a:gd name="T16" fmla="*/ 8 w 200"/>
                <a:gd name="T17" fmla="*/ 56 h 201"/>
                <a:gd name="T18" fmla="*/ 10 w 200"/>
                <a:gd name="T19" fmla="*/ 63 h 201"/>
                <a:gd name="T20" fmla="*/ 12 w 200"/>
                <a:gd name="T21" fmla="*/ 69 h 201"/>
                <a:gd name="T22" fmla="*/ 15 w 200"/>
                <a:gd name="T23" fmla="*/ 76 h 201"/>
                <a:gd name="T24" fmla="*/ 18 w 200"/>
                <a:gd name="T25" fmla="*/ 83 h 201"/>
                <a:gd name="T26" fmla="*/ 20 w 200"/>
                <a:gd name="T27" fmla="*/ 90 h 201"/>
                <a:gd name="T28" fmla="*/ 24 w 200"/>
                <a:gd name="T29" fmla="*/ 95 h 201"/>
                <a:gd name="T30" fmla="*/ 28 w 200"/>
                <a:gd name="T31" fmla="*/ 102 h 201"/>
                <a:gd name="T32" fmla="*/ 31 w 200"/>
                <a:gd name="T33" fmla="*/ 108 h 201"/>
                <a:gd name="T34" fmla="*/ 35 w 200"/>
                <a:gd name="T35" fmla="*/ 114 h 201"/>
                <a:gd name="T36" fmla="*/ 39 w 200"/>
                <a:gd name="T37" fmla="*/ 120 h 201"/>
                <a:gd name="T38" fmla="*/ 44 w 200"/>
                <a:gd name="T39" fmla="*/ 126 h 201"/>
                <a:gd name="T40" fmla="*/ 48 w 200"/>
                <a:gd name="T41" fmla="*/ 131 h 201"/>
                <a:gd name="T42" fmla="*/ 53 w 200"/>
                <a:gd name="T43" fmla="*/ 137 h 201"/>
                <a:gd name="T44" fmla="*/ 58 w 200"/>
                <a:gd name="T45" fmla="*/ 141 h 201"/>
                <a:gd name="T46" fmla="*/ 64 w 200"/>
                <a:gd name="T47" fmla="*/ 147 h 201"/>
                <a:gd name="T48" fmla="*/ 69 w 200"/>
                <a:gd name="T49" fmla="*/ 152 h 201"/>
                <a:gd name="T50" fmla="*/ 74 w 200"/>
                <a:gd name="T51" fmla="*/ 156 h 201"/>
                <a:gd name="T52" fmla="*/ 80 w 200"/>
                <a:gd name="T53" fmla="*/ 160 h 201"/>
                <a:gd name="T54" fmla="*/ 85 w 200"/>
                <a:gd name="T55" fmla="*/ 165 h 201"/>
                <a:gd name="T56" fmla="*/ 92 w 200"/>
                <a:gd name="T57" fmla="*/ 168 h 201"/>
                <a:gd name="T58" fmla="*/ 98 w 200"/>
                <a:gd name="T59" fmla="*/ 173 h 201"/>
                <a:gd name="T60" fmla="*/ 105 w 200"/>
                <a:gd name="T61" fmla="*/ 176 h 201"/>
                <a:gd name="T62" fmla="*/ 110 w 200"/>
                <a:gd name="T63" fmla="*/ 180 h 201"/>
                <a:gd name="T64" fmla="*/ 117 w 200"/>
                <a:gd name="T65" fmla="*/ 182 h 201"/>
                <a:gd name="T66" fmla="*/ 124 w 200"/>
                <a:gd name="T67" fmla="*/ 185 h 201"/>
                <a:gd name="T68" fmla="*/ 130 w 200"/>
                <a:gd name="T69" fmla="*/ 187 h 201"/>
                <a:gd name="T70" fmla="*/ 137 w 200"/>
                <a:gd name="T71" fmla="*/ 190 h 201"/>
                <a:gd name="T72" fmla="*/ 144 w 200"/>
                <a:gd name="T73" fmla="*/ 192 h 201"/>
                <a:gd name="T74" fmla="*/ 151 w 200"/>
                <a:gd name="T75" fmla="*/ 194 h 201"/>
                <a:gd name="T76" fmla="*/ 157 w 200"/>
                <a:gd name="T77" fmla="*/ 195 h 201"/>
                <a:gd name="T78" fmla="*/ 165 w 200"/>
                <a:gd name="T79" fmla="*/ 198 h 201"/>
                <a:gd name="T80" fmla="*/ 172 w 200"/>
                <a:gd name="T81" fmla="*/ 199 h 201"/>
                <a:gd name="T82" fmla="*/ 179 w 200"/>
                <a:gd name="T83" fmla="*/ 200 h 201"/>
                <a:gd name="T84" fmla="*/ 187 w 200"/>
                <a:gd name="T85" fmla="*/ 200 h 201"/>
                <a:gd name="T86" fmla="*/ 193 w 200"/>
                <a:gd name="T87" fmla="*/ 200 h 201"/>
                <a:gd name="T88" fmla="*/ 200 w 200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01">
                  <a:moveTo>
                    <a:pt x="0" y="0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1" y="28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6" y="49"/>
                  </a:lnTo>
                  <a:lnTo>
                    <a:pt x="8" y="56"/>
                  </a:lnTo>
                  <a:lnTo>
                    <a:pt x="10" y="63"/>
                  </a:lnTo>
                  <a:lnTo>
                    <a:pt x="12" y="69"/>
                  </a:lnTo>
                  <a:lnTo>
                    <a:pt x="15" y="76"/>
                  </a:lnTo>
                  <a:lnTo>
                    <a:pt x="18" y="83"/>
                  </a:lnTo>
                  <a:lnTo>
                    <a:pt x="20" y="90"/>
                  </a:lnTo>
                  <a:lnTo>
                    <a:pt x="24" y="95"/>
                  </a:lnTo>
                  <a:lnTo>
                    <a:pt x="28" y="102"/>
                  </a:lnTo>
                  <a:lnTo>
                    <a:pt x="31" y="108"/>
                  </a:lnTo>
                  <a:lnTo>
                    <a:pt x="35" y="114"/>
                  </a:lnTo>
                  <a:lnTo>
                    <a:pt x="39" y="120"/>
                  </a:lnTo>
                  <a:lnTo>
                    <a:pt x="44" y="126"/>
                  </a:lnTo>
                  <a:lnTo>
                    <a:pt x="48" y="131"/>
                  </a:lnTo>
                  <a:lnTo>
                    <a:pt x="53" y="137"/>
                  </a:lnTo>
                  <a:lnTo>
                    <a:pt x="58" y="141"/>
                  </a:lnTo>
                  <a:lnTo>
                    <a:pt x="64" y="147"/>
                  </a:lnTo>
                  <a:lnTo>
                    <a:pt x="69" y="152"/>
                  </a:lnTo>
                  <a:lnTo>
                    <a:pt x="74" y="156"/>
                  </a:lnTo>
                  <a:lnTo>
                    <a:pt x="80" y="160"/>
                  </a:lnTo>
                  <a:lnTo>
                    <a:pt x="85" y="165"/>
                  </a:lnTo>
                  <a:lnTo>
                    <a:pt x="92" y="168"/>
                  </a:lnTo>
                  <a:lnTo>
                    <a:pt x="98" y="173"/>
                  </a:lnTo>
                  <a:lnTo>
                    <a:pt x="105" y="176"/>
                  </a:lnTo>
                  <a:lnTo>
                    <a:pt x="110" y="180"/>
                  </a:lnTo>
                  <a:lnTo>
                    <a:pt x="117" y="182"/>
                  </a:lnTo>
                  <a:lnTo>
                    <a:pt x="124" y="185"/>
                  </a:lnTo>
                  <a:lnTo>
                    <a:pt x="130" y="187"/>
                  </a:lnTo>
                  <a:lnTo>
                    <a:pt x="137" y="190"/>
                  </a:lnTo>
                  <a:lnTo>
                    <a:pt x="144" y="192"/>
                  </a:lnTo>
                  <a:lnTo>
                    <a:pt x="151" y="194"/>
                  </a:lnTo>
                  <a:lnTo>
                    <a:pt x="157" y="195"/>
                  </a:lnTo>
                  <a:lnTo>
                    <a:pt x="165" y="198"/>
                  </a:lnTo>
                  <a:lnTo>
                    <a:pt x="172" y="199"/>
                  </a:lnTo>
                  <a:lnTo>
                    <a:pt x="179" y="200"/>
                  </a:lnTo>
                  <a:lnTo>
                    <a:pt x="187" y="200"/>
                  </a:lnTo>
                  <a:lnTo>
                    <a:pt x="193" y="200"/>
                  </a:lnTo>
                  <a:lnTo>
                    <a:pt x="20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3379" y="2295"/>
              <a:ext cx="52" cy="51"/>
            </a:xfrm>
            <a:custGeom>
              <a:avLst/>
              <a:gdLst>
                <a:gd name="T0" fmla="*/ 0 w 201"/>
                <a:gd name="T1" fmla="*/ 201 h 201"/>
                <a:gd name="T2" fmla="*/ 7 w 201"/>
                <a:gd name="T3" fmla="*/ 200 h 201"/>
                <a:gd name="T4" fmla="*/ 15 w 201"/>
                <a:gd name="T5" fmla="*/ 200 h 201"/>
                <a:gd name="T6" fmla="*/ 21 w 201"/>
                <a:gd name="T7" fmla="*/ 200 h 201"/>
                <a:gd name="T8" fmla="*/ 28 w 201"/>
                <a:gd name="T9" fmla="*/ 199 h 201"/>
                <a:gd name="T10" fmla="*/ 36 w 201"/>
                <a:gd name="T11" fmla="*/ 198 h 201"/>
                <a:gd name="T12" fmla="*/ 43 w 201"/>
                <a:gd name="T13" fmla="*/ 195 h 201"/>
                <a:gd name="T14" fmla="*/ 50 w 201"/>
                <a:gd name="T15" fmla="*/ 194 h 201"/>
                <a:gd name="T16" fmla="*/ 56 w 201"/>
                <a:gd name="T17" fmla="*/ 192 h 201"/>
                <a:gd name="T18" fmla="*/ 63 w 201"/>
                <a:gd name="T19" fmla="*/ 190 h 201"/>
                <a:gd name="T20" fmla="*/ 70 w 201"/>
                <a:gd name="T21" fmla="*/ 187 h 201"/>
                <a:gd name="T22" fmla="*/ 77 w 201"/>
                <a:gd name="T23" fmla="*/ 185 h 201"/>
                <a:gd name="T24" fmla="*/ 83 w 201"/>
                <a:gd name="T25" fmla="*/ 182 h 201"/>
                <a:gd name="T26" fmla="*/ 90 w 201"/>
                <a:gd name="T27" fmla="*/ 180 h 201"/>
                <a:gd name="T28" fmla="*/ 97 w 201"/>
                <a:gd name="T29" fmla="*/ 176 h 201"/>
                <a:gd name="T30" fmla="*/ 102 w 201"/>
                <a:gd name="T31" fmla="*/ 173 h 201"/>
                <a:gd name="T32" fmla="*/ 109 w 201"/>
                <a:gd name="T33" fmla="*/ 168 h 201"/>
                <a:gd name="T34" fmla="*/ 115 w 201"/>
                <a:gd name="T35" fmla="*/ 165 h 201"/>
                <a:gd name="T36" fmla="*/ 120 w 201"/>
                <a:gd name="T37" fmla="*/ 160 h 201"/>
                <a:gd name="T38" fmla="*/ 126 w 201"/>
                <a:gd name="T39" fmla="*/ 156 h 201"/>
                <a:gd name="T40" fmla="*/ 132 w 201"/>
                <a:gd name="T41" fmla="*/ 152 h 201"/>
                <a:gd name="T42" fmla="*/ 137 w 201"/>
                <a:gd name="T43" fmla="*/ 147 h 201"/>
                <a:gd name="T44" fmla="*/ 142 w 201"/>
                <a:gd name="T45" fmla="*/ 141 h 201"/>
                <a:gd name="T46" fmla="*/ 147 w 201"/>
                <a:gd name="T47" fmla="*/ 137 h 201"/>
                <a:gd name="T48" fmla="*/ 152 w 201"/>
                <a:gd name="T49" fmla="*/ 131 h 201"/>
                <a:gd name="T50" fmla="*/ 156 w 201"/>
                <a:gd name="T51" fmla="*/ 126 h 201"/>
                <a:gd name="T52" fmla="*/ 161 w 201"/>
                <a:gd name="T53" fmla="*/ 120 h 201"/>
                <a:gd name="T54" fmla="*/ 165 w 201"/>
                <a:gd name="T55" fmla="*/ 114 h 201"/>
                <a:gd name="T56" fmla="*/ 169 w 201"/>
                <a:gd name="T57" fmla="*/ 108 h 201"/>
                <a:gd name="T58" fmla="*/ 173 w 201"/>
                <a:gd name="T59" fmla="*/ 102 h 201"/>
                <a:gd name="T60" fmla="*/ 177 w 201"/>
                <a:gd name="T61" fmla="*/ 95 h 201"/>
                <a:gd name="T62" fmla="*/ 180 w 201"/>
                <a:gd name="T63" fmla="*/ 90 h 201"/>
                <a:gd name="T64" fmla="*/ 183 w 201"/>
                <a:gd name="T65" fmla="*/ 83 h 201"/>
                <a:gd name="T66" fmla="*/ 186 w 201"/>
                <a:gd name="T67" fmla="*/ 76 h 201"/>
                <a:gd name="T68" fmla="*/ 188 w 201"/>
                <a:gd name="T69" fmla="*/ 69 h 201"/>
                <a:gd name="T70" fmla="*/ 191 w 201"/>
                <a:gd name="T71" fmla="*/ 63 h 201"/>
                <a:gd name="T72" fmla="*/ 192 w 201"/>
                <a:gd name="T73" fmla="*/ 56 h 201"/>
                <a:gd name="T74" fmla="*/ 195 w 201"/>
                <a:gd name="T75" fmla="*/ 49 h 201"/>
                <a:gd name="T76" fmla="*/ 197 w 201"/>
                <a:gd name="T77" fmla="*/ 42 h 201"/>
                <a:gd name="T78" fmla="*/ 198 w 201"/>
                <a:gd name="T79" fmla="*/ 36 h 201"/>
                <a:gd name="T80" fmla="*/ 199 w 201"/>
                <a:gd name="T81" fmla="*/ 28 h 201"/>
                <a:gd name="T82" fmla="*/ 200 w 201"/>
                <a:gd name="T83" fmla="*/ 21 h 201"/>
                <a:gd name="T84" fmla="*/ 200 w 201"/>
                <a:gd name="T85" fmla="*/ 14 h 201"/>
                <a:gd name="T86" fmla="*/ 201 w 201"/>
                <a:gd name="T87" fmla="*/ 6 h 201"/>
                <a:gd name="T88" fmla="*/ 201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201"/>
                  </a:moveTo>
                  <a:lnTo>
                    <a:pt x="7" y="200"/>
                  </a:lnTo>
                  <a:lnTo>
                    <a:pt x="15" y="200"/>
                  </a:lnTo>
                  <a:lnTo>
                    <a:pt x="21" y="200"/>
                  </a:lnTo>
                  <a:lnTo>
                    <a:pt x="28" y="199"/>
                  </a:lnTo>
                  <a:lnTo>
                    <a:pt x="36" y="198"/>
                  </a:lnTo>
                  <a:lnTo>
                    <a:pt x="43" y="195"/>
                  </a:lnTo>
                  <a:lnTo>
                    <a:pt x="50" y="194"/>
                  </a:lnTo>
                  <a:lnTo>
                    <a:pt x="56" y="192"/>
                  </a:lnTo>
                  <a:lnTo>
                    <a:pt x="63" y="190"/>
                  </a:lnTo>
                  <a:lnTo>
                    <a:pt x="70" y="187"/>
                  </a:lnTo>
                  <a:lnTo>
                    <a:pt x="77" y="185"/>
                  </a:lnTo>
                  <a:lnTo>
                    <a:pt x="83" y="182"/>
                  </a:lnTo>
                  <a:lnTo>
                    <a:pt x="90" y="180"/>
                  </a:lnTo>
                  <a:lnTo>
                    <a:pt x="97" y="176"/>
                  </a:lnTo>
                  <a:lnTo>
                    <a:pt x="102" y="173"/>
                  </a:lnTo>
                  <a:lnTo>
                    <a:pt x="109" y="168"/>
                  </a:lnTo>
                  <a:lnTo>
                    <a:pt x="115" y="165"/>
                  </a:lnTo>
                  <a:lnTo>
                    <a:pt x="120" y="160"/>
                  </a:lnTo>
                  <a:lnTo>
                    <a:pt x="126" y="156"/>
                  </a:lnTo>
                  <a:lnTo>
                    <a:pt x="132" y="152"/>
                  </a:lnTo>
                  <a:lnTo>
                    <a:pt x="137" y="147"/>
                  </a:lnTo>
                  <a:lnTo>
                    <a:pt x="142" y="141"/>
                  </a:lnTo>
                  <a:lnTo>
                    <a:pt x="147" y="137"/>
                  </a:lnTo>
                  <a:lnTo>
                    <a:pt x="152" y="131"/>
                  </a:lnTo>
                  <a:lnTo>
                    <a:pt x="156" y="126"/>
                  </a:lnTo>
                  <a:lnTo>
                    <a:pt x="161" y="120"/>
                  </a:lnTo>
                  <a:lnTo>
                    <a:pt x="165" y="114"/>
                  </a:lnTo>
                  <a:lnTo>
                    <a:pt x="169" y="108"/>
                  </a:lnTo>
                  <a:lnTo>
                    <a:pt x="173" y="102"/>
                  </a:lnTo>
                  <a:lnTo>
                    <a:pt x="177" y="95"/>
                  </a:lnTo>
                  <a:lnTo>
                    <a:pt x="180" y="90"/>
                  </a:lnTo>
                  <a:lnTo>
                    <a:pt x="183" y="83"/>
                  </a:lnTo>
                  <a:lnTo>
                    <a:pt x="186" y="76"/>
                  </a:lnTo>
                  <a:lnTo>
                    <a:pt x="188" y="69"/>
                  </a:lnTo>
                  <a:lnTo>
                    <a:pt x="191" y="63"/>
                  </a:lnTo>
                  <a:lnTo>
                    <a:pt x="192" y="56"/>
                  </a:lnTo>
                  <a:lnTo>
                    <a:pt x="195" y="49"/>
                  </a:lnTo>
                  <a:lnTo>
                    <a:pt x="197" y="42"/>
                  </a:lnTo>
                  <a:lnTo>
                    <a:pt x="198" y="36"/>
                  </a:lnTo>
                  <a:lnTo>
                    <a:pt x="199" y="28"/>
                  </a:lnTo>
                  <a:lnTo>
                    <a:pt x="200" y="21"/>
                  </a:lnTo>
                  <a:lnTo>
                    <a:pt x="200" y="14"/>
                  </a:lnTo>
                  <a:lnTo>
                    <a:pt x="201" y="6"/>
                  </a:lnTo>
                  <a:lnTo>
                    <a:pt x="201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379" y="1583"/>
              <a:ext cx="52" cy="51"/>
            </a:xfrm>
            <a:custGeom>
              <a:avLst/>
              <a:gdLst>
                <a:gd name="T0" fmla="*/ 201 w 201"/>
                <a:gd name="T1" fmla="*/ 201 h 201"/>
                <a:gd name="T2" fmla="*/ 201 w 201"/>
                <a:gd name="T3" fmla="*/ 194 h 201"/>
                <a:gd name="T4" fmla="*/ 200 w 201"/>
                <a:gd name="T5" fmla="*/ 187 h 201"/>
                <a:gd name="T6" fmla="*/ 200 w 201"/>
                <a:gd name="T7" fmla="*/ 180 h 201"/>
                <a:gd name="T8" fmla="*/ 199 w 201"/>
                <a:gd name="T9" fmla="*/ 173 h 201"/>
                <a:gd name="T10" fmla="*/ 198 w 201"/>
                <a:gd name="T11" fmla="*/ 165 h 201"/>
                <a:gd name="T12" fmla="*/ 197 w 201"/>
                <a:gd name="T13" fmla="*/ 159 h 201"/>
                <a:gd name="T14" fmla="*/ 195 w 201"/>
                <a:gd name="T15" fmla="*/ 152 h 201"/>
                <a:gd name="T16" fmla="*/ 192 w 201"/>
                <a:gd name="T17" fmla="*/ 145 h 201"/>
                <a:gd name="T18" fmla="*/ 191 w 201"/>
                <a:gd name="T19" fmla="*/ 138 h 201"/>
                <a:gd name="T20" fmla="*/ 188 w 201"/>
                <a:gd name="T21" fmla="*/ 132 h 201"/>
                <a:gd name="T22" fmla="*/ 186 w 201"/>
                <a:gd name="T23" fmla="*/ 125 h 201"/>
                <a:gd name="T24" fmla="*/ 183 w 201"/>
                <a:gd name="T25" fmla="*/ 118 h 201"/>
                <a:gd name="T26" fmla="*/ 180 w 201"/>
                <a:gd name="T27" fmla="*/ 111 h 201"/>
                <a:gd name="T28" fmla="*/ 177 w 201"/>
                <a:gd name="T29" fmla="*/ 106 h 201"/>
                <a:gd name="T30" fmla="*/ 173 w 201"/>
                <a:gd name="T31" fmla="*/ 99 h 201"/>
                <a:gd name="T32" fmla="*/ 169 w 201"/>
                <a:gd name="T33" fmla="*/ 93 h 201"/>
                <a:gd name="T34" fmla="*/ 165 w 201"/>
                <a:gd name="T35" fmla="*/ 87 h 201"/>
                <a:gd name="T36" fmla="*/ 161 w 201"/>
                <a:gd name="T37" fmla="*/ 81 h 201"/>
                <a:gd name="T38" fmla="*/ 156 w 201"/>
                <a:gd name="T39" fmla="*/ 75 h 201"/>
                <a:gd name="T40" fmla="*/ 152 w 201"/>
                <a:gd name="T41" fmla="*/ 70 h 201"/>
                <a:gd name="T42" fmla="*/ 147 w 201"/>
                <a:gd name="T43" fmla="*/ 64 h 201"/>
                <a:gd name="T44" fmla="*/ 142 w 201"/>
                <a:gd name="T45" fmla="*/ 60 h 201"/>
                <a:gd name="T46" fmla="*/ 137 w 201"/>
                <a:gd name="T47" fmla="*/ 54 h 201"/>
                <a:gd name="T48" fmla="*/ 132 w 201"/>
                <a:gd name="T49" fmla="*/ 49 h 201"/>
                <a:gd name="T50" fmla="*/ 126 w 201"/>
                <a:gd name="T51" fmla="*/ 45 h 201"/>
                <a:gd name="T52" fmla="*/ 120 w 201"/>
                <a:gd name="T53" fmla="*/ 40 h 201"/>
                <a:gd name="T54" fmla="*/ 115 w 201"/>
                <a:gd name="T55" fmla="*/ 36 h 201"/>
                <a:gd name="T56" fmla="*/ 109 w 201"/>
                <a:gd name="T57" fmla="*/ 33 h 201"/>
                <a:gd name="T58" fmla="*/ 102 w 201"/>
                <a:gd name="T59" fmla="*/ 28 h 201"/>
                <a:gd name="T60" fmla="*/ 97 w 201"/>
                <a:gd name="T61" fmla="*/ 25 h 201"/>
                <a:gd name="T62" fmla="*/ 90 w 201"/>
                <a:gd name="T63" fmla="*/ 21 h 201"/>
                <a:gd name="T64" fmla="*/ 83 w 201"/>
                <a:gd name="T65" fmla="*/ 19 h 201"/>
                <a:gd name="T66" fmla="*/ 77 w 201"/>
                <a:gd name="T67" fmla="*/ 16 h 201"/>
                <a:gd name="T68" fmla="*/ 70 w 201"/>
                <a:gd name="T69" fmla="*/ 13 h 201"/>
                <a:gd name="T70" fmla="*/ 63 w 201"/>
                <a:gd name="T71" fmla="*/ 11 h 201"/>
                <a:gd name="T72" fmla="*/ 56 w 201"/>
                <a:gd name="T73" fmla="*/ 9 h 201"/>
                <a:gd name="T74" fmla="*/ 50 w 201"/>
                <a:gd name="T75" fmla="*/ 7 h 201"/>
                <a:gd name="T76" fmla="*/ 43 w 201"/>
                <a:gd name="T77" fmla="*/ 6 h 201"/>
                <a:gd name="T78" fmla="*/ 36 w 201"/>
                <a:gd name="T79" fmla="*/ 3 h 201"/>
                <a:gd name="T80" fmla="*/ 28 w 201"/>
                <a:gd name="T81" fmla="*/ 2 h 201"/>
                <a:gd name="T82" fmla="*/ 21 w 201"/>
                <a:gd name="T83" fmla="*/ 1 h 201"/>
                <a:gd name="T84" fmla="*/ 15 w 201"/>
                <a:gd name="T85" fmla="*/ 1 h 201"/>
                <a:gd name="T86" fmla="*/ 7 w 201"/>
                <a:gd name="T87" fmla="*/ 1 h 201"/>
                <a:gd name="T88" fmla="*/ 0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201"/>
                  </a:moveTo>
                  <a:lnTo>
                    <a:pt x="201" y="194"/>
                  </a:lnTo>
                  <a:lnTo>
                    <a:pt x="200" y="187"/>
                  </a:lnTo>
                  <a:lnTo>
                    <a:pt x="200" y="180"/>
                  </a:lnTo>
                  <a:lnTo>
                    <a:pt x="199" y="173"/>
                  </a:lnTo>
                  <a:lnTo>
                    <a:pt x="198" y="165"/>
                  </a:lnTo>
                  <a:lnTo>
                    <a:pt x="197" y="159"/>
                  </a:lnTo>
                  <a:lnTo>
                    <a:pt x="195" y="152"/>
                  </a:lnTo>
                  <a:lnTo>
                    <a:pt x="192" y="145"/>
                  </a:lnTo>
                  <a:lnTo>
                    <a:pt x="191" y="138"/>
                  </a:lnTo>
                  <a:lnTo>
                    <a:pt x="188" y="132"/>
                  </a:lnTo>
                  <a:lnTo>
                    <a:pt x="186" y="125"/>
                  </a:lnTo>
                  <a:lnTo>
                    <a:pt x="183" y="118"/>
                  </a:lnTo>
                  <a:lnTo>
                    <a:pt x="180" y="111"/>
                  </a:lnTo>
                  <a:lnTo>
                    <a:pt x="177" y="106"/>
                  </a:lnTo>
                  <a:lnTo>
                    <a:pt x="173" y="99"/>
                  </a:lnTo>
                  <a:lnTo>
                    <a:pt x="169" y="93"/>
                  </a:lnTo>
                  <a:lnTo>
                    <a:pt x="165" y="87"/>
                  </a:lnTo>
                  <a:lnTo>
                    <a:pt x="161" y="81"/>
                  </a:lnTo>
                  <a:lnTo>
                    <a:pt x="156" y="75"/>
                  </a:lnTo>
                  <a:lnTo>
                    <a:pt x="152" y="70"/>
                  </a:lnTo>
                  <a:lnTo>
                    <a:pt x="147" y="64"/>
                  </a:lnTo>
                  <a:lnTo>
                    <a:pt x="142" y="60"/>
                  </a:lnTo>
                  <a:lnTo>
                    <a:pt x="137" y="54"/>
                  </a:lnTo>
                  <a:lnTo>
                    <a:pt x="132" y="49"/>
                  </a:lnTo>
                  <a:lnTo>
                    <a:pt x="126" y="45"/>
                  </a:lnTo>
                  <a:lnTo>
                    <a:pt x="120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2" y="28"/>
                  </a:lnTo>
                  <a:lnTo>
                    <a:pt x="97" y="25"/>
                  </a:lnTo>
                  <a:lnTo>
                    <a:pt x="90" y="21"/>
                  </a:lnTo>
                  <a:lnTo>
                    <a:pt x="83" y="19"/>
                  </a:lnTo>
                  <a:lnTo>
                    <a:pt x="77" y="16"/>
                  </a:lnTo>
                  <a:lnTo>
                    <a:pt x="70" y="13"/>
                  </a:lnTo>
                  <a:lnTo>
                    <a:pt x="63" y="11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3"/>
                  </a:lnTo>
                  <a:lnTo>
                    <a:pt x="28" y="2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2894" y="1583"/>
              <a:ext cx="50" cy="51"/>
            </a:xfrm>
            <a:custGeom>
              <a:avLst/>
              <a:gdLst>
                <a:gd name="T0" fmla="*/ 200 w 200"/>
                <a:gd name="T1" fmla="*/ 0 h 201"/>
                <a:gd name="T2" fmla="*/ 193 w 200"/>
                <a:gd name="T3" fmla="*/ 1 h 201"/>
                <a:gd name="T4" fmla="*/ 187 w 200"/>
                <a:gd name="T5" fmla="*/ 1 h 201"/>
                <a:gd name="T6" fmla="*/ 179 w 200"/>
                <a:gd name="T7" fmla="*/ 1 h 201"/>
                <a:gd name="T8" fmla="*/ 172 w 200"/>
                <a:gd name="T9" fmla="*/ 2 h 201"/>
                <a:gd name="T10" fmla="*/ 165 w 200"/>
                <a:gd name="T11" fmla="*/ 3 h 201"/>
                <a:gd name="T12" fmla="*/ 157 w 200"/>
                <a:gd name="T13" fmla="*/ 6 h 201"/>
                <a:gd name="T14" fmla="*/ 151 w 200"/>
                <a:gd name="T15" fmla="*/ 7 h 201"/>
                <a:gd name="T16" fmla="*/ 144 w 200"/>
                <a:gd name="T17" fmla="*/ 9 h 201"/>
                <a:gd name="T18" fmla="*/ 137 w 200"/>
                <a:gd name="T19" fmla="*/ 11 h 201"/>
                <a:gd name="T20" fmla="*/ 130 w 200"/>
                <a:gd name="T21" fmla="*/ 13 h 201"/>
                <a:gd name="T22" fmla="*/ 124 w 200"/>
                <a:gd name="T23" fmla="*/ 16 h 201"/>
                <a:gd name="T24" fmla="*/ 117 w 200"/>
                <a:gd name="T25" fmla="*/ 19 h 201"/>
                <a:gd name="T26" fmla="*/ 110 w 200"/>
                <a:gd name="T27" fmla="*/ 21 h 201"/>
                <a:gd name="T28" fmla="*/ 105 w 200"/>
                <a:gd name="T29" fmla="*/ 25 h 201"/>
                <a:gd name="T30" fmla="*/ 98 w 200"/>
                <a:gd name="T31" fmla="*/ 28 h 201"/>
                <a:gd name="T32" fmla="*/ 92 w 200"/>
                <a:gd name="T33" fmla="*/ 33 h 201"/>
                <a:gd name="T34" fmla="*/ 85 w 200"/>
                <a:gd name="T35" fmla="*/ 36 h 201"/>
                <a:gd name="T36" fmla="*/ 80 w 200"/>
                <a:gd name="T37" fmla="*/ 40 h 201"/>
                <a:gd name="T38" fmla="*/ 74 w 200"/>
                <a:gd name="T39" fmla="*/ 45 h 201"/>
                <a:gd name="T40" fmla="*/ 69 w 200"/>
                <a:gd name="T41" fmla="*/ 49 h 201"/>
                <a:gd name="T42" fmla="*/ 64 w 200"/>
                <a:gd name="T43" fmla="*/ 54 h 201"/>
                <a:gd name="T44" fmla="*/ 58 w 200"/>
                <a:gd name="T45" fmla="*/ 60 h 201"/>
                <a:gd name="T46" fmla="*/ 53 w 200"/>
                <a:gd name="T47" fmla="*/ 64 h 201"/>
                <a:gd name="T48" fmla="*/ 48 w 200"/>
                <a:gd name="T49" fmla="*/ 70 h 201"/>
                <a:gd name="T50" fmla="*/ 44 w 200"/>
                <a:gd name="T51" fmla="*/ 75 h 201"/>
                <a:gd name="T52" fmla="*/ 39 w 200"/>
                <a:gd name="T53" fmla="*/ 81 h 201"/>
                <a:gd name="T54" fmla="*/ 35 w 200"/>
                <a:gd name="T55" fmla="*/ 87 h 201"/>
                <a:gd name="T56" fmla="*/ 31 w 200"/>
                <a:gd name="T57" fmla="*/ 93 h 201"/>
                <a:gd name="T58" fmla="*/ 28 w 200"/>
                <a:gd name="T59" fmla="*/ 99 h 201"/>
                <a:gd name="T60" fmla="*/ 24 w 200"/>
                <a:gd name="T61" fmla="*/ 106 h 201"/>
                <a:gd name="T62" fmla="*/ 20 w 200"/>
                <a:gd name="T63" fmla="*/ 111 h 201"/>
                <a:gd name="T64" fmla="*/ 18 w 200"/>
                <a:gd name="T65" fmla="*/ 118 h 201"/>
                <a:gd name="T66" fmla="*/ 15 w 200"/>
                <a:gd name="T67" fmla="*/ 125 h 201"/>
                <a:gd name="T68" fmla="*/ 12 w 200"/>
                <a:gd name="T69" fmla="*/ 132 h 201"/>
                <a:gd name="T70" fmla="*/ 10 w 200"/>
                <a:gd name="T71" fmla="*/ 138 h 201"/>
                <a:gd name="T72" fmla="*/ 8 w 200"/>
                <a:gd name="T73" fmla="*/ 145 h 201"/>
                <a:gd name="T74" fmla="*/ 6 w 200"/>
                <a:gd name="T75" fmla="*/ 152 h 201"/>
                <a:gd name="T76" fmla="*/ 4 w 200"/>
                <a:gd name="T77" fmla="*/ 159 h 201"/>
                <a:gd name="T78" fmla="*/ 2 w 200"/>
                <a:gd name="T79" fmla="*/ 165 h 201"/>
                <a:gd name="T80" fmla="*/ 1 w 200"/>
                <a:gd name="T81" fmla="*/ 173 h 201"/>
                <a:gd name="T82" fmla="*/ 1 w 200"/>
                <a:gd name="T83" fmla="*/ 180 h 201"/>
                <a:gd name="T84" fmla="*/ 0 w 200"/>
                <a:gd name="T85" fmla="*/ 187 h 201"/>
                <a:gd name="T86" fmla="*/ 0 w 200"/>
                <a:gd name="T87" fmla="*/ 194 h 201"/>
                <a:gd name="T88" fmla="*/ 0 w 200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01">
                  <a:moveTo>
                    <a:pt x="200" y="0"/>
                  </a:moveTo>
                  <a:lnTo>
                    <a:pt x="193" y="1"/>
                  </a:lnTo>
                  <a:lnTo>
                    <a:pt x="187" y="1"/>
                  </a:lnTo>
                  <a:lnTo>
                    <a:pt x="179" y="1"/>
                  </a:lnTo>
                  <a:lnTo>
                    <a:pt x="172" y="2"/>
                  </a:lnTo>
                  <a:lnTo>
                    <a:pt x="165" y="3"/>
                  </a:lnTo>
                  <a:lnTo>
                    <a:pt x="157" y="6"/>
                  </a:lnTo>
                  <a:lnTo>
                    <a:pt x="151" y="7"/>
                  </a:lnTo>
                  <a:lnTo>
                    <a:pt x="144" y="9"/>
                  </a:lnTo>
                  <a:lnTo>
                    <a:pt x="137" y="11"/>
                  </a:lnTo>
                  <a:lnTo>
                    <a:pt x="130" y="13"/>
                  </a:lnTo>
                  <a:lnTo>
                    <a:pt x="124" y="16"/>
                  </a:lnTo>
                  <a:lnTo>
                    <a:pt x="117" y="19"/>
                  </a:lnTo>
                  <a:lnTo>
                    <a:pt x="110" y="21"/>
                  </a:lnTo>
                  <a:lnTo>
                    <a:pt x="105" y="25"/>
                  </a:lnTo>
                  <a:lnTo>
                    <a:pt x="98" y="28"/>
                  </a:lnTo>
                  <a:lnTo>
                    <a:pt x="92" y="33"/>
                  </a:lnTo>
                  <a:lnTo>
                    <a:pt x="85" y="36"/>
                  </a:lnTo>
                  <a:lnTo>
                    <a:pt x="80" y="40"/>
                  </a:lnTo>
                  <a:lnTo>
                    <a:pt x="74" y="45"/>
                  </a:lnTo>
                  <a:lnTo>
                    <a:pt x="69" y="49"/>
                  </a:lnTo>
                  <a:lnTo>
                    <a:pt x="64" y="54"/>
                  </a:lnTo>
                  <a:lnTo>
                    <a:pt x="58" y="60"/>
                  </a:lnTo>
                  <a:lnTo>
                    <a:pt x="53" y="64"/>
                  </a:lnTo>
                  <a:lnTo>
                    <a:pt x="48" y="70"/>
                  </a:lnTo>
                  <a:lnTo>
                    <a:pt x="44" y="75"/>
                  </a:lnTo>
                  <a:lnTo>
                    <a:pt x="39" y="81"/>
                  </a:lnTo>
                  <a:lnTo>
                    <a:pt x="35" y="87"/>
                  </a:lnTo>
                  <a:lnTo>
                    <a:pt x="31" y="93"/>
                  </a:lnTo>
                  <a:lnTo>
                    <a:pt x="28" y="99"/>
                  </a:lnTo>
                  <a:lnTo>
                    <a:pt x="24" y="106"/>
                  </a:lnTo>
                  <a:lnTo>
                    <a:pt x="20" y="111"/>
                  </a:lnTo>
                  <a:lnTo>
                    <a:pt x="18" y="118"/>
                  </a:lnTo>
                  <a:lnTo>
                    <a:pt x="15" y="125"/>
                  </a:lnTo>
                  <a:lnTo>
                    <a:pt x="12" y="132"/>
                  </a:lnTo>
                  <a:lnTo>
                    <a:pt x="10" y="138"/>
                  </a:lnTo>
                  <a:lnTo>
                    <a:pt x="8" y="145"/>
                  </a:lnTo>
                  <a:lnTo>
                    <a:pt x="6" y="152"/>
                  </a:lnTo>
                  <a:lnTo>
                    <a:pt x="4" y="159"/>
                  </a:lnTo>
                  <a:lnTo>
                    <a:pt x="2" y="165"/>
                  </a:lnTo>
                  <a:lnTo>
                    <a:pt x="1" y="173"/>
                  </a:lnTo>
                  <a:lnTo>
                    <a:pt x="1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2323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2373" y="2346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 flipV="1">
              <a:off x="2858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 flipH="1">
              <a:off x="2373" y="1583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2323" y="2295"/>
              <a:ext cx="50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6 h 201"/>
                <a:gd name="T4" fmla="*/ 0 w 202"/>
                <a:gd name="T5" fmla="*/ 14 h 201"/>
                <a:gd name="T6" fmla="*/ 2 w 202"/>
                <a:gd name="T7" fmla="*/ 21 h 201"/>
                <a:gd name="T8" fmla="*/ 3 w 202"/>
                <a:gd name="T9" fmla="*/ 28 h 201"/>
                <a:gd name="T10" fmla="*/ 4 w 202"/>
                <a:gd name="T11" fmla="*/ 36 h 201"/>
                <a:gd name="T12" fmla="*/ 5 w 202"/>
                <a:gd name="T13" fmla="*/ 42 h 201"/>
                <a:gd name="T14" fmla="*/ 6 w 202"/>
                <a:gd name="T15" fmla="*/ 49 h 201"/>
                <a:gd name="T16" fmla="*/ 8 w 202"/>
                <a:gd name="T17" fmla="*/ 56 h 201"/>
                <a:gd name="T18" fmla="*/ 11 w 202"/>
                <a:gd name="T19" fmla="*/ 63 h 201"/>
                <a:gd name="T20" fmla="*/ 13 w 202"/>
                <a:gd name="T21" fmla="*/ 69 h 201"/>
                <a:gd name="T22" fmla="*/ 15 w 202"/>
                <a:gd name="T23" fmla="*/ 76 h 201"/>
                <a:gd name="T24" fmla="*/ 18 w 202"/>
                <a:gd name="T25" fmla="*/ 83 h 201"/>
                <a:gd name="T26" fmla="*/ 22 w 202"/>
                <a:gd name="T27" fmla="*/ 90 h 201"/>
                <a:gd name="T28" fmla="*/ 25 w 202"/>
                <a:gd name="T29" fmla="*/ 95 h 201"/>
                <a:gd name="T30" fmla="*/ 29 w 202"/>
                <a:gd name="T31" fmla="*/ 102 h 201"/>
                <a:gd name="T32" fmla="*/ 32 w 202"/>
                <a:gd name="T33" fmla="*/ 108 h 201"/>
                <a:gd name="T34" fmla="*/ 36 w 202"/>
                <a:gd name="T35" fmla="*/ 114 h 201"/>
                <a:gd name="T36" fmla="*/ 40 w 202"/>
                <a:gd name="T37" fmla="*/ 120 h 201"/>
                <a:gd name="T38" fmla="*/ 44 w 202"/>
                <a:gd name="T39" fmla="*/ 126 h 201"/>
                <a:gd name="T40" fmla="*/ 49 w 202"/>
                <a:gd name="T41" fmla="*/ 131 h 201"/>
                <a:gd name="T42" fmla="*/ 54 w 202"/>
                <a:gd name="T43" fmla="*/ 137 h 201"/>
                <a:gd name="T44" fmla="*/ 59 w 202"/>
                <a:gd name="T45" fmla="*/ 141 h 201"/>
                <a:gd name="T46" fmla="*/ 65 w 202"/>
                <a:gd name="T47" fmla="*/ 147 h 201"/>
                <a:gd name="T48" fmla="*/ 69 w 202"/>
                <a:gd name="T49" fmla="*/ 152 h 201"/>
                <a:gd name="T50" fmla="*/ 75 w 202"/>
                <a:gd name="T51" fmla="*/ 156 h 201"/>
                <a:gd name="T52" fmla="*/ 80 w 202"/>
                <a:gd name="T53" fmla="*/ 160 h 201"/>
                <a:gd name="T54" fmla="*/ 87 w 202"/>
                <a:gd name="T55" fmla="*/ 165 h 201"/>
                <a:gd name="T56" fmla="*/ 93 w 202"/>
                <a:gd name="T57" fmla="*/ 168 h 201"/>
                <a:gd name="T58" fmla="*/ 98 w 202"/>
                <a:gd name="T59" fmla="*/ 173 h 201"/>
                <a:gd name="T60" fmla="*/ 105 w 202"/>
                <a:gd name="T61" fmla="*/ 176 h 201"/>
                <a:gd name="T62" fmla="*/ 112 w 202"/>
                <a:gd name="T63" fmla="*/ 180 h 201"/>
                <a:gd name="T64" fmla="*/ 117 w 202"/>
                <a:gd name="T65" fmla="*/ 182 h 201"/>
                <a:gd name="T66" fmla="*/ 124 w 202"/>
                <a:gd name="T67" fmla="*/ 185 h 201"/>
                <a:gd name="T68" fmla="*/ 131 w 202"/>
                <a:gd name="T69" fmla="*/ 187 h 201"/>
                <a:gd name="T70" fmla="*/ 138 w 202"/>
                <a:gd name="T71" fmla="*/ 190 h 201"/>
                <a:gd name="T72" fmla="*/ 144 w 202"/>
                <a:gd name="T73" fmla="*/ 192 h 201"/>
                <a:gd name="T74" fmla="*/ 151 w 202"/>
                <a:gd name="T75" fmla="*/ 194 h 201"/>
                <a:gd name="T76" fmla="*/ 159 w 202"/>
                <a:gd name="T77" fmla="*/ 195 h 201"/>
                <a:gd name="T78" fmla="*/ 166 w 202"/>
                <a:gd name="T79" fmla="*/ 198 h 201"/>
                <a:gd name="T80" fmla="*/ 173 w 202"/>
                <a:gd name="T81" fmla="*/ 199 h 201"/>
                <a:gd name="T82" fmla="*/ 179 w 202"/>
                <a:gd name="T83" fmla="*/ 200 h 201"/>
                <a:gd name="T84" fmla="*/ 187 w 202"/>
                <a:gd name="T85" fmla="*/ 200 h 201"/>
                <a:gd name="T86" fmla="*/ 194 w 202"/>
                <a:gd name="T87" fmla="*/ 200 h 201"/>
                <a:gd name="T88" fmla="*/ 202 w 202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0" y="0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3" y="28"/>
                  </a:lnTo>
                  <a:lnTo>
                    <a:pt x="4" y="36"/>
                  </a:lnTo>
                  <a:lnTo>
                    <a:pt x="5" y="42"/>
                  </a:lnTo>
                  <a:lnTo>
                    <a:pt x="6" y="49"/>
                  </a:lnTo>
                  <a:lnTo>
                    <a:pt x="8" y="56"/>
                  </a:lnTo>
                  <a:lnTo>
                    <a:pt x="11" y="63"/>
                  </a:lnTo>
                  <a:lnTo>
                    <a:pt x="13" y="69"/>
                  </a:lnTo>
                  <a:lnTo>
                    <a:pt x="15" y="76"/>
                  </a:lnTo>
                  <a:lnTo>
                    <a:pt x="18" y="83"/>
                  </a:lnTo>
                  <a:lnTo>
                    <a:pt x="22" y="90"/>
                  </a:lnTo>
                  <a:lnTo>
                    <a:pt x="25" y="95"/>
                  </a:lnTo>
                  <a:lnTo>
                    <a:pt x="29" y="102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40" y="120"/>
                  </a:lnTo>
                  <a:lnTo>
                    <a:pt x="44" y="126"/>
                  </a:lnTo>
                  <a:lnTo>
                    <a:pt x="49" y="131"/>
                  </a:lnTo>
                  <a:lnTo>
                    <a:pt x="54" y="137"/>
                  </a:lnTo>
                  <a:lnTo>
                    <a:pt x="59" y="141"/>
                  </a:lnTo>
                  <a:lnTo>
                    <a:pt x="65" y="147"/>
                  </a:lnTo>
                  <a:lnTo>
                    <a:pt x="69" y="152"/>
                  </a:lnTo>
                  <a:lnTo>
                    <a:pt x="75" y="156"/>
                  </a:lnTo>
                  <a:lnTo>
                    <a:pt x="80" y="160"/>
                  </a:lnTo>
                  <a:lnTo>
                    <a:pt x="87" y="165"/>
                  </a:lnTo>
                  <a:lnTo>
                    <a:pt x="93" y="168"/>
                  </a:lnTo>
                  <a:lnTo>
                    <a:pt x="98" y="173"/>
                  </a:lnTo>
                  <a:lnTo>
                    <a:pt x="105" y="176"/>
                  </a:lnTo>
                  <a:lnTo>
                    <a:pt x="112" y="180"/>
                  </a:lnTo>
                  <a:lnTo>
                    <a:pt x="117" y="182"/>
                  </a:lnTo>
                  <a:lnTo>
                    <a:pt x="124" y="185"/>
                  </a:lnTo>
                  <a:lnTo>
                    <a:pt x="131" y="187"/>
                  </a:lnTo>
                  <a:lnTo>
                    <a:pt x="138" y="190"/>
                  </a:lnTo>
                  <a:lnTo>
                    <a:pt x="144" y="192"/>
                  </a:lnTo>
                  <a:lnTo>
                    <a:pt x="151" y="194"/>
                  </a:lnTo>
                  <a:lnTo>
                    <a:pt x="159" y="195"/>
                  </a:lnTo>
                  <a:lnTo>
                    <a:pt x="166" y="198"/>
                  </a:lnTo>
                  <a:lnTo>
                    <a:pt x="173" y="199"/>
                  </a:lnTo>
                  <a:lnTo>
                    <a:pt x="179" y="200"/>
                  </a:lnTo>
                  <a:lnTo>
                    <a:pt x="187" y="200"/>
                  </a:lnTo>
                  <a:lnTo>
                    <a:pt x="194" y="200"/>
                  </a:lnTo>
                  <a:lnTo>
                    <a:pt x="202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2808" y="2295"/>
              <a:ext cx="50" cy="51"/>
            </a:xfrm>
            <a:custGeom>
              <a:avLst/>
              <a:gdLst>
                <a:gd name="T0" fmla="*/ 0 w 201"/>
                <a:gd name="T1" fmla="*/ 201 h 201"/>
                <a:gd name="T2" fmla="*/ 7 w 201"/>
                <a:gd name="T3" fmla="*/ 200 h 201"/>
                <a:gd name="T4" fmla="*/ 14 w 201"/>
                <a:gd name="T5" fmla="*/ 200 h 201"/>
                <a:gd name="T6" fmla="*/ 21 w 201"/>
                <a:gd name="T7" fmla="*/ 200 h 201"/>
                <a:gd name="T8" fmla="*/ 29 w 201"/>
                <a:gd name="T9" fmla="*/ 199 h 201"/>
                <a:gd name="T10" fmla="*/ 36 w 201"/>
                <a:gd name="T11" fmla="*/ 198 h 201"/>
                <a:gd name="T12" fmla="*/ 42 w 201"/>
                <a:gd name="T13" fmla="*/ 195 h 201"/>
                <a:gd name="T14" fmla="*/ 49 w 201"/>
                <a:gd name="T15" fmla="*/ 194 h 201"/>
                <a:gd name="T16" fmla="*/ 57 w 201"/>
                <a:gd name="T17" fmla="*/ 192 h 201"/>
                <a:gd name="T18" fmla="*/ 64 w 201"/>
                <a:gd name="T19" fmla="*/ 190 h 201"/>
                <a:gd name="T20" fmla="*/ 70 w 201"/>
                <a:gd name="T21" fmla="*/ 187 h 201"/>
                <a:gd name="T22" fmla="*/ 77 w 201"/>
                <a:gd name="T23" fmla="*/ 185 h 201"/>
                <a:gd name="T24" fmla="*/ 83 w 201"/>
                <a:gd name="T25" fmla="*/ 182 h 201"/>
                <a:gd name="T26" fmla="*/ 90 w 201"/>
                <a:gd name="T27" fmla="*/ 180 h 201"/>
                <a:gd name="T28" fmla="*/ 96 w 201"/>
                <a:gd name="T29" fmla="*/ 176 h 201"/>
                <a:gd name="T30" fmla="*/ 102 w 201"/>
                <a:gd name="T31" fmla="*/ 173 h 201"/>
                <a:gd name="T32" fmla="*/ 109 w 201"/>
                <a:gd name="T33" fmla="*/ 168 h 201"/>
                <a:gd name="T34" fmla="*/ 114 w 201"/>
                <a:gd name="T35" fmla="*/ 165 h 201"/>
                <a:gd name="T36" fmla="*/ 120 w 201"/>
                <a:gd name="T37" fmla="*/ 160 h 201"/>
                <a:gd name="T38" fmla="*/ 126 w 201"/>
                <a:gd name="T39" fmla="*/ 156 h 201"/>
                <a:gd name="T40" fmla="*/ 131 w 201"/>
                <a:gd name="T41" fmla="*/ 152 h 201"/>
                <a:gd name="T42" fmla="*/ 137 w 201"/>
                <a:gd name="T43" fmla="*/ 147 h 201"/>
                <a:gd name="T44" fmla="*/ 142 w 201"/>
                <a:gd name="T45" fmla="*/ 141 h 201"/>
                <a:gd name="T46" fmla="*/ 147 w 201"/>
                <a:gd name="T47" fmla="*/ 137 h 201"/>
                <a:gd name="T48" fmla="*/ 151 w 201"/>
                <a:gd name="T49" fmla="*/ 131 h 201"/>
                <a:gd name="T50" fmla="*/ 156 w 201"/>
                <a:gd name="T51" fmla="*/ 126 h 201"/>
                <a:gd name="T52" fmla="*/ 160 w 201"/>
                <a:gd name="T53" fmla="*/ 120 h 201"/>
                <a:gd name="T54" fmla="*/ 165 w 201"/>
                <a:gd name="T55" fmla="*/ 114 h 201"/>
                <a:gd name="T56" fmla="*/ 169 w 201"/>
                <a:gd name="T57" fmla="*/ 108 h 201"/>
                <a:gd name="T58" fmla="*/ 173 w 201"/>
                <a:gd name="T59" fmla="*/ 102 h 201"/>
                <a:gd name="T60" fmla="*/ 176 w 201"/>
                <a:gd name="T61" fmla="*/ 95 h 201"/>
                <a:gd name="T62" fmla="*/ 180 w 201"/>
                <a:gd name="T63" fmla="*/ 90 h 201"/>
                <a:gd name="T64" fmla="*/ 183 w 201"/>
                <a:gd name="T65" fmla="*/ 83 h 201"/>
                <a:gd name="T66" fmla="*/ 185 w 201"/>
                <a:gd name="T67" fmla="*/ 76 h 201"/>
                <a:gd name="T68" fmla="*/ 189 w 201"/>
                <a:gd name="T69" fmla="*/ 69 h 201"/>
                <a:gd name="T70" fmla="*/ 191 w 201"/>
                <a:gd name="T71" fmla="*/ 63 h 201"/>
                <a:gd name="T72" fmla="*/ 193 w 201"/>
                <a:gd name="T73" fmla="*/ 56 h 201"/>
                <a:gd name="T74" fmla="*/ 194 w 201"/>
                <a:gd name="T75" fmla="*/ 49 h 201"/>
                <a:gd name="T76" fmla="*/ 196 w 201"/>
                <a:gd name="T77" fmla="*/ 42 h 201"/>
                <a:gd name="T78" fmla="*/ 198 w 201"/>
                <a:gd name="T79" fmla="*/ 36 h 201"/>
                <a:gd name="T80" fmla="*/ 199 w 201"/>
                <a:gd name="T81" fmla="*/ 28 h 201"/>
                <a:gd name="T82" fmla="*/ 200 w 201"/>
                <a:gd name="T83" fmla="*/ 21 h 201"/>
                <a:gd name="T84" fmla="*/ 200 w 201"/>
                <a:gd name="T85" fmla="*/ 14 h 201"/>
                <a:gd name="T86" fmla="*/ 201 w 201"/>
                <a:gd name="T87" fmla="*/ 6 h 201"/>
                <a:gd name="T88" fmla="*/ 201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201"/>
                  </a:moveTo>
                  <a:lnTo>
                    <a:pt x="7" y="200"/>
                  </a:lnTo>
                  <a:lnTo>
                    <a:pt x="14" y="200"/>
                  </a:lnTo>
                  <a:lnTo>
                    <a:pt x="21" y="200"/>
                  </a:lnTo>
                  <a:lnTo>
                    <a:pt x="29" y="199"/>
                  </a:lnTo>
                  <a:lnTo>
                    <a:pt x="36" y="198"/>
                  </a:lnTo>
                  <a:lnTo>
                    <a:pt x="42" y="195"/>
                  </a:lnTo>
                  <a:lnTo>
                    <a:pt x="49" y="194"/>
                  </a:lnTo>
                  <a:lnTo>
                    <a:pt x="57" y="192"/>
                  </a:lnTo>
                  <a:lnTo>
                    <a:pt x="64" y="190"/>
                  </a:lnTo>
                  <a:lnTo>
                    <a:pt x="70" y="187"/>
                  </a:lnTo>
                  <a:lnTo>
                    <a:pt x="77" y="185"/>
                  </a:lnTo>
                  <a:lnTo>
                    <a:pt x="83" y="182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2" y="173"/>
                  </a:lnTo>
                  <a:lnTo>
                    <a:pt x="109" y="168"/>
                  </a:lnTo>
                  <a:lnTo>
                    <a:pt x="114" y="165"/>
                  </a:lnTo>
                  <a:lnTo>
                    <a:pt x="120" y="160"/>
                  </a:lnTo>
                  <a:lnTo>
                    <a:pt x="126" y="156"/>
                  </a:lnTo>
                  <a:lnTo>
                    <a:pt x="131" y="152"/>
                  </a:lnTo>
                  <a:lnTo>
                    <a:pt x="137" y="147"/>
                  </a:lnTo>
                  <a:lnTo>
                    <a:pt x="142" y="141"/>
                  </a:lnTo>
                  <a:lnTo>
                    <a:pt x="147" y="137"/>
                  </a:lnTo>
                  <a:lnTo>
                    <a:pt x="151" y="131"/>
                  </a:lnTo>
                  <a:lnTo>
                    <a:pt x="156" y="126"/>
                  </a:lnTo>
                  <a:lnTo>
                    <a:pt x="160" y="120"/>
                  </a:lnTo>
                  <a:lnTo>
                    <a:pt x="165" y="114"/>
                  </a:lnTo>
                  <a:lnTo>
                    <a:pt x="169" y="108"/>
                  </a:lnTo>
                  <a:lnTo>
                    <a:pt x="173" y="102"/>
                  </a:lnTo>
                  <a:lnTo>
                    <a:pt x="176" y="95"/>
                  </a:lnTo>
                  <a:lnTo>
                    <a:pt x="180" y="90"/>
                  </a:lnTo>
                  <a:lnTo>
                    <a:pt x="183" y="83"/>
                  </a:lnTo>
                  <a:lnTo>
                    <a:pt x="185" y="76"/>
                  </a:lnTo>
                  <a:lnTo>
                    <a:pt x="189" y="69"/>
                  </a:lnTo>
                  <a:lnTo>
                    <a:pt x="191" y="63"/>
                  </a:lnTo>
                  <a:lnTo>
                    <a:pt x="193" y="56"/>
                  </a:lnTo>
                  <a:lnTo>
                    <a:pt x="194" y="49"/>
                  </a:lnTo>
                  <a:lnTo>
                    <a:pt x="196" y="42"/>
                  </a:lnTo>
                  <a:lnTo>
                    <a:pt x="198" y="36"/>
                  </a:lnTo>
                  <a:lnTo>
                    <a:pt x="199" y="28"/>
                  </a:lnTo>
                  <a:lnTo>
                    <a:pt x="200" y="21"/>
                  </a:lnTo>
                  <a:lnTo>
                    <a:pt x="200" y="14"/>
                  </a:lnTo>
                  <a:lnTo>
                    <a:pt x="201" y="6"/>
                  </a:lnTo>
                  <a:lnTo>
                    <a:pt x="201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2808" y="1583"/>
              <a:ext cx="50" cy="51"/>
            </a:xfrm>
            <a:custGeom>
              <a:avLst/>
              <a:gdLst>
                <a:gd name="T0" fmla="*/ 201 w 201"/>
                <a:gd name="T1" fmla="*/ 201 h 201"/>
                <a:gd name="T2" fmla="*/ 201 w 201"/>
                <a:gd name="T3" fmla="*/ 194 h 201"/>
                <a:gd name="T4" fmla="*/ 200 w 201"/>
                <a:gd name="T5" fmla="*/ 187 h 201"/>
                <a:gd name="T6" fmla="*/ 200 w 201"/>
                <a:gd name="T7" fmla="*/ 180 h 201"/>
                <a:gd name="T8" fmla="*/ 199 w 201"/>
                <a:gd name="T9" fmla="*/ 173 h 201"/>
                <a:gd name="T10" fmla="*/ 198 w 201"/>
                <a:gd name="T11" fmla="*/ 165 h 201"/>
                <a:gd name="T12" fmla="*/ 196 w 201"/>
                <a:gd name="T13" fmla="*/ 159 h 201"/>
                <a:gd name="T14" fmla="*/ 194 w 201"/>
                <a:gd name="T15" fmla="*/ 152 h 201"/>
                <a:gd name="T16" fmla="*/ 193 w 201"/>
                <a:gd name="T17" fmla="*/ 145 h 201"/>
                <a:gd name="T18" fmla="*/ 191 w 201"/>
                <a:gd name="T19" fmla="*/ 138 h 201"/>
                <a:gd name="T20" fmla="*/ 189 w 201"/>
                <a:gd name="T21" fmla="*/ 132 h 201"/>
                <a:gd name="T22" fmla="*/ 185 w 201"/>
                <a:gd name="T23" fmla="*/ 125 h 201"/>
                <a:gd name="T24" fmla="*/ 183 w 201"/>
                <a:gd name="T25" fmla="*/ 118 h 201"/>
                <a:gd name="T26" fmla="*/ 180 w 201"/>
                <a:gd name="T27" fmla="*/ 111 h 201"/>
                <a:gd name="T28" fmla="*/ 176 w 201"/>
                <a:gd name="T29" fmla="*/ 106 h 201"/>
                <a:gd name="T30" fmla="*/ 173 w 201"/>
                <a:gd name="T31" fmla="*/ 99 h 201"/>
                <a:gd name="T32" fmla="*/ 169 w 201"/>
                <a:gd name="T33" fmla="*/ 93 h 201"/>
                <a:gd name="T34" fmla="*/ 165 w 201"/>
                <a:gd name="T35" fmla="*/ 87 h 201"/>
                <a:gd name="T36" fmla="*/ 160 w 201"/>
                <a:gd name="T37" fmla="*/ 81 h 201"/>
                <a:gd name="T38" fmla="*/ 156 w 201"/>
                <a:gd name="T39" fmla="*/ 75 h 201"/>
                <a:gd name="T40" fmla="*/ 151 w 201"/>
                <a:gd name="T41" fmla="*/ 70 h 201"/>
                <a:gd name="T42" fmla="*/ 147 w 201"/>
                <a:gd name="T43" fmla="*/ 64 h 201"/>
                <a:gd name="T44" fmla="*/ 142 w 201"/>
                <a:gd name="T45" fmla="*/ 60 h 201"/>
                <a:gd name="T46" fmla="*/ 137 w 201"/>
                <a:gd name="T47" fmla="*/ 54 h 201"/>
                <a:gd name="T48" fmla="*/ 131 w 201"/>
                <a:gd name="T49" fmla="*/ 49 h 201"/>
                <a:gd name="T50" fmla="*/ 126 w 201"/>
                <a:gd name="T51" fmla="*/ 45 h 201"/>
                <a:gd name="T52" fmla="*/ 120 w 201"/>
                <a:gd name="T53" fmla="*/ 40 h 201"/>
                <a:gd name="T54" fmla="*/ 114 w 201"/>
                <a:gd name="T55" fmla="*/ 36 h 201"/>
                <a:gd name="T56" fmla="*/ 109 w 201"/>
                <a:gd name="T57" fmla="*/ 33 h 201"/>
                <a:gd name="T58" fmla="*/ 102 w 201"/>
                <a:gd name="T59" fmla="*/ 28 h 201"/>
                <a:gd name="T60" fmla="*/ 96 w 201"/>
                <a:gd name="T61" fmla="*/ 25 h 201"/>
                <a:gd name="T62" fmla="*/ 90 w 201"/>
                <a:gd name="T63" fmla="*/ 21 h 201"/>
                <a:gd name="T64" fmla="*/ 83 w 201"/>
                <a:gd name="T65" fmla="*/ 19 h 201"/>
                <a:gd name="T66" fmla="*/ 77 w 201"/>
                <a:gd name="T67" fmla="*/ 16 h 201"/>
                <a:gd name="T68" fmla="*/ 70 w 201"/>
                <a:gd name="T69" fmla="*/ 13 h 201"/>
                <a:gd name="T70" fmla="*/ 64 w 201"/>
                <a:gd name="T71" fmla="*/ 11 h 201"/>
                <a:gd name="T72" fmla="*/ 57 w 201"/>
                <a:gd name="T73" fmla="*/ 9 h 201"/>
                <a:gd name="T74" fmla="*/ 49 w 201"/>
                <a:gd name="T75" fmla="*/ 7 h 201"/>
                <a:gd name="T76" fmla="*/ 42 w 201"/>
                <a:gd name="T77" fmla="*/ 6 h 201"/>
                <a:gd name="T78" fmla="*/ 36 w 201"/>
                <a:gd name="T79" fmla="*/ 3 h 201"/>
                <a:gd name="T80" fmla="*/ 29 w 201"/>
                <a:gd name="T81" fmla="*/ 2 h 201"/>
                <a:gd name="T82" fmla="*/ 21 w 201"/>
                <a:gd name="T83" fmla="*/ 1 h 201"/>
                <a:gd name="T84" fmla="*/ 14 w 201"/>
                <a:gd name="T85" fmla="*/ 1 h 201"/>
                <a:gd name="T86" fmla="*/ 7 w 201"/>
                <a:gd name="T87" fmla="*/ 1 h 201"/>
                <a:gd name="T88" fmla="*/ 0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201"/>
                  </a:moveTo>
                  <a:lnTo>
                    <a:pt x="201" y="194"/>
                  </a:lnTo>
                  <a:lnTo>
                    <a:pt x="200" y="187"/>
                  </a:lnTo>
                  <a:lnTo>
                    <a:pt x="200" y="180"/>
                  </a:lnTo>
                  <a:lnTo>
                    <a:pt x="199" y="173"/>
                  </a:lnTo>
                  <a:lnTo>
                    <a:pt x="198" y="165"/>
                  </a:lnTo>
                  <a:lnTo>
                    <a:pt x="196" y="159"/>
                  </a:lnTo>
                  <a:lnTo>
                    <a:pt x="194" y="152"/>
                  </a:lnTo>
                  <a:lnTo>
                    <a:pt x="193" y="145"/>
                  </a:lnTo>
                  <a:lnTo>
                    <a:pt x="191" y="138"/>
                  </a:lnTo>
                  <a:lnTo>
                    <a:pt x="189" y="132"/>
                  </a:lnTo>
                  <a:lnTo>
                    <a:pt x="185" y="125"/>
                  </a:lnTo>
                  <a:lnTo>
                    <a:pt x="183" y="118"/>
                  </a:lnTo>
                  <a:lnTo>
                    <a:pt x="180" y="111"/>
                  </a:lnTo>
                  <a:lnTo>
                    <a:pt x="176" y="106"/>
                  </a:lnTo>
                  <a:lnTo>
                    <a:pt x="173" y="99"/>
                  </a:lnTo>
                  <a:lnTo>
                    <a:pt x="169" y="93"/>
                  </a:lnTo>
                  <a:lnTo>
                    <a:pt x="165" y="87"/>
                  </a:lnTo>
                  <a:lnTo>
                    <a:pt x="160" y="81"/>
                  </a:lnTo>
                  <a:lnTo>
                    <a:pt x="156" y="75"/>
                  </a:lnTo>
                  <a:lnTo>
                    <a:pt x="151" y="70"/>
                  </a:lnTo>
                  <a:lnTo>
                    <a:pt x="147" y="64"/>
                  </a:lnTo>
                  <a:lnTo>
                    <a:pt x="142" y="60"/>
                  </a:lnTo>
                  <a:lnTo>
                    <a:pt x="137" y="54"/>
                  </a:lnTo>
                  <a:lnTo>
                    <a:pt x="131" y="49"/>
                  </a:lnTo>
                  <a:lnTo>
                    <a:pt x="126" y="45"/>
                  </a:lnTo>
                  <a:lnTo>
                    <a:pt x="120" y="40"/>
                  </a:lnTo>
                  <a:lnTo>
                    <a:pt x="114" y="36"/>
                  </a:lnTo>
                  <a:lnTo>
                    <a:pt x="109" y="33"/>
                  </a:lnTo>
                  <a:lnTo>
                    <a:pt x="102" y="28"/>
                  </a:lnTo>
                  <a:lnTo>
                    <a:pt x="96" y="25"/>
                  </a:lnTo>
                  <a:lnTo>
                    <a:pt x="90" y="21"/>
                  </a:lnTo>
                  <a:lnTo>
                    <a:pt x="83" y="19"/>
                  </a:lnTo>
                  <a:lnTo>
                    <a:pt x="77" y="16"/>
                  </a:lnTo>
                  <a:lnTo>
                    <a:pt x="70" y="13"/>
                  </a:lnTo>
                  <a:lnTo>
                    <a:pt x="64" y="11"/>
                  </a:lnTo>
                  <a:lnTo>
                    <a:pt x="57" y="9"/>
                  </a:lnTo>
                  <a:lnTo>
                    <a:pt x="49" y="7"/>
                  </a:lnTo>
                  <a:lnTo>
                    <a:pt x="42" y="6"/>
                  </a:lnTo>
                  <a:lnTo>
                    <a:pt x="36" y="3"/>
                  </a:lnTo>
                  <a:lnTo>
                    <a:pt x="29" y="2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7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323" y="1583"/>
              <a:ext cx="50" cy="51"/>
            </a:xfrm>
            <a:custGeom>
              <a:avLst/>
              <a:gdLst>
                <a:gd name="T0" fmla="*/ 202 w 202"/>
                <a:gd name="T1" fmla="*/ 0 h 201"/>
                <a:gd name="T2" fmla="*/ 194 w 202"/>
                <a:gd name="T3" fmla="*/ 1 h 201"/>
                <a:gd name="T4" fmla="*/ 187 w 202"/>
                <a:gd name="T5" fmla="*/ 1 h 201"/>
                <a:gd name="T6" fmla="*/ 179 w 202"/>
                <a:gd name="T7" fmla="*/ 1 h 201"/>
                <a:gd name="T8" fmla="*/ 173 w 202"/>
                <a:gd name="T9" fmla="*/ 2 h 201"/>
                <a:gd name="T10" fmla="*/ 166 w 202"/>
                <a:gd name="T11" fmla="*/ 3 h 201"/>
                <a:gd name="T12" fmla="*/ 159 w 202"/>
                <a:gd name="T13" fmla="*/ 6 h 201"/>
                <a:gd name="T14" fmla="*/ 151 w 202"/>
                <a:gd name="T15" fmla="*/ 7 h 201"/>
                <a:gd name="T16" fmla="*/ 144 w 202"/>
                <a:gd name="T17" fmla="*/ 9 h 201"/>
                <a:gd name="T18" fmla="*/ 138 w 202"/>
                <a:gd name="T19" fmla="*/ 11 h 201"/>
                <a:gd name="T20" fmla="*/ 131 w 202"/>
                <a:gd name="T21" fmla="*/ 13 h 201"/>
                <a:gd name="T22" fmla="*/ 124 w 202"/>
                <a:gd name="T23" fmla="*/ 16 h 201"/>
                <a:gd name="T24" fmla="*/ 117 w 202"/>
                <a:gd name="T25" fmla="*/ 19 h 201"/>
                <a:gd name="T26" fmla="*/ 112 w 202"/>
                <a:gd name="T27" fmla="*/ 21 h 201"/>
                <a:gd name="T28" fmla="*/ 105 w 202"/>
                <a:gd name="T29" fmla="*/ 25 h 201"/>
                <a:gd name="T30" fmla="*/ 98 w 202"/>
                <a:gd name="T31" fmla="*/ 28 h 201"/>
                <a:gd name="T32" fmla="*/ 93 w 202"/>
                <a:gd name="T33" fmla="*/ 33 h 201"/>
                <a:gd name="T34" fmla="*/ 87 w 202"/>
                <a:gd name="T35" fmla="*/ 36 h 201"/>
                <a:gd name="T36" fmla="*/ 80 w 202"/>
                <a:gd name="T37" fmla="*/ 40 h 201"/>
                <a:gd name="T38" fmla="*/ 75 w 202"/>
                <a:gd name="T39" fmla="*/ 45 h 201"/>
                <a:gd name="T40" fmla="*/ 69 w 202"/>
                <a:gd name="T41" fmla="*/ 49 h 201"/>
                <a:gd name="T42" fmla="*/ 65 w 202"/>
                <a:gd name="T43" fmla="*/ 54 h 201"/>
                <a:gd name="T44" fmla="*/ 59 w 202"/>
                <a:gd name="T45" fmla="*/ 60 h 201"/>
                <a:gd name="T46" fmla="*/ 54 w 202"/>
                <a:gd name="T47" fmla="*/ 64 h 201"/>
                <a:gd name="T48" fmla="*/ 49 w 202"/>
                <a:gd name="T49" fmla="*/ 70 h 201"/>
                <a:gd name="T50" fmla="*/ 44 w 202"/>
                <a:gd name="T51" fmla="*/ 75 h 201"/>
                <a:gd name="T52" fmla="*/ 40 w 202"/>
                <a:gd name="T53" fmla="*/ 81 h 201"/>
                <a:gd name="T54" fmla="*/ 36 w 202"/>
                <a:gd name="T55" fmla="*/ 87 h 201"/>
                <a:gd name="T56" fmla="*/ 32 w 202"/>
                <a:gd name="T57" fmla="*/ 93 h 201"/>
                <a:gd name="T58" fmla="*/ 29 w 202"/>
                <a:gd name="T59" fmla="*/ 99 h 201"/>
                <a:gd name="T60" fmla="*/ 25 w 202"/>
                <a:gd name="T61" fmla="*/ 106 h 201"/>
                <a:gd name="T62" fmla="*/ 22 w 202"/>
                <a:gd name="T63" fmla="*/ 111 h 201"/>
                <a:gd name="T64" fmla="*/ 18 w 202"/>
                <a:gd name="T65" fmla="*/ 118 h 201"/>
                <a:gd name="T66" fmla="*/ 15 w 202"/>
                <a:gd name="T67" fmla="*/ 125 h 201"/>
                <a:gd name="T68" fmla="*/ 13 w 202"/>
                <a:gd name="T69" fmla="*/ 132 h 201"/>
                <a:gd name="T70" fmla="*/ 11 w 202"/>
                <a:gd name="T71" fmla="*/ 138 h 201"/>
                <a:gd name="T72" fmla="*/ 8 w 202"/>
                <a:gd name="T73" fmla="*/ 145 h 201"/>
                <a:gd name="T74" fmla="*/ 6 w 202"/>
                <a:gd name="T75" fmla="*/ 152 h 201"/>
                <a:gd name="T76" fmla="*/ 5 w 202"/>
                <a:gd name="T77" fmla="*/ 159 h 201"/>
                <a:gd name="T78" fmla="*/ 4 w 202"/>
                <a:gd name="T79" fmla="*/ 165 h 201"/>
                <a:gd name="T80" fmla="*/ 3 w 202"/>
                <a:gd name="T81" fmla="*/ 173 h 201"/>
                <a:gd name="T82" fmla="*/ 2 w 202"/>
                <a:gd name="T83" fmla="*/ 180 h 201"/>
                <a:gd name="T84" fmla="*/ 0 w 202"/>
                <a:gd name="T85" fmla="*/ 187 h 201"/>
                <a:gd name="T86" fmla="*/ 0 w 202"/>
                <a:gd name="T87" fmla="*/ 194 h 201"/>
                <a:gd name="T88" fmla="*/ 0 w 202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202" y="0"/>
                  </a:moveTo>
                  <a:lnTo>
                    <a:pt x="194" y="1"/>
                  </a:lnTo>
                  <a:lnTo>
                    <a:pt x="187" y="1"/>
                  </a:lnTo>
                  <a:lnTo>
                    <a:pt x="179" y="1"/>
                  </a:lnTo>
                  <a:lnTo>
                    <a:pt x="173" y="2"/>
                  </a:lnTo>
                  <a:lnTo>
                    <a:pt x="166" y="3"/>
                  </a:lnTo>
                  <a:lnTo>
                    <a:pt x="159" y="6"/>
                  </a:lnTo>
                  <a:lnTo>
                    <a:pt x="151" y="7"/>
                  </a:lnTo>
                  <a:lnTo>
                    <a:pt x="144" y="9"/>
                  </a:lnTo>
                  <a:lnTo>
                    <a:pt x="138" y="11"/>
                  </a:lnTo>
                  <a:lnTo>
                    <a:pt x="131" y="13"/>
                  </a:lnTo>
                  <a:lnTo>
                    <a:pt x="124" y="16"/>
                  </a:lnTo>
                  <a:lnTo>
                    <a:pt x="117" y="19"/>
                  </a:lnTo>
                  <a:lnTo>
                    <a:pt x="112" y="21"/>
                  </a:lnTo>
                  <a:lnTo>
                    <a:pt x="105" y="25"/>
                  </a:lnTo>
                  <a:lnTo>
                    <a:pt x="98" y="28"/>
                  </a:lnTo>
                  <a:lnTo>
                    <a:pt x="93" y="33"/>
                  </a:lnTo>
                  <a:lnTo>
                    <a:pt x="87" y="36"/>
                  </a:lnTo>
                  <a:lnTo>
                    <a:pt x="80" y="40"/>
                  </a:lnTo>
                  <a:lnTo>
                    <a:pt x="75" y="45"/>
                  </a:lnTo>
                  <a:lnTo>
                    <a:pt x="69" y="49"/>
                  </a:lnTo>
                  <a:lnTo>
                    <a:pt x="65" y="54"/>
                  </a:lnTo>
                  <a:lnTo>
                    <a:pt x="59" y="60"/>
                  </a:lnTo>
                  <a:lnTo>
                    <a:pt x="54" y="64"/>
                  </a:lnTo>
                  <a:lnTo>
                    <a:pt x="49" y="70"/>
                  </a:lnTo>
                  <a:lnTo>
                    <a:pt x="44" y="75"/>
                  </a:lnTo>
                  <a:lnTo>
                    <a:pt x="40" y="81"/>
                  </a:lnTo>
                  <a:lnTo>
                    <a:pt x="36" y="87"/>
                  </a:lnTo>
                  <a:lnTo>
                    <a:pt x="32" y="93"/>
                  </a:lnTo>
                  <a:lnTo>
                    <a:pt x="29" y="99"/>
                  </a:lnTo>
                  <a:lnTo>
                    <a:pt x="25" y="106"/>
                  </a:lnTo>
                  <a:lnTo>
                    <a:pt x="22" y="111"/>
                  </a:lnTo>
                  <a:lnTo>
                    <a:pt x="18" y="118"/>
                  </a:lnTo>
                  <a:lnTo>
                    <a:pt x="15" y="125"/>
                  </a:lnTo>
                  <a:lnTo>
                    <a:pt x="13" y="132"/>
                  </a:lnTo>
                  <a:lnTo>
                    <a:pt x="11" y="138"/>
                  </a:lnTo>
                  <a:lnTo>
                    <a:pt x="8" y="145"/>
                  </a:lnTo>
                  <a:lnTo>
                    <a:pt x="6" y="152"/>
                  </a:lnTo>
                  <a:lnTo>
                    <a:pt x="5" y="159"/>
                  </a:lnTo>
                  <a:lnTo>
                    <a:pt x="4" y="165"/>
                  </a:lnTo>
                  <a:lnTo>
                    <a:pt x="3" y="173"/>
                  </a:lnTo>
                  <a:lnTo>
                    <a:pt x="2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>
              <a:off x="1753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7"/>
            <p:cNvSpPr>
              <a:spLocks noChangeShapeType="1"/>
            </p:cNvSpPr>
            <p:nvPr/>
          </p:nvSpPr>
          <p:spPr bwMode="auto">
            <a:xfrm>
              <a:off x="1803" y="2346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V="1">
              <a:off x="2288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 flipH="1">
              <a:off x="1803" y="1583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1753" y="2295"/>
              <a:ext cx="50" cy="51"/>
            </a:xfrm>
            <a:custGeom>
              <a:avLst/>
              <a:gdLst>
                <a:gd name="T0" fmla="*/ 0 w 201"/>
                <a:gd name="T1" fmla="*/ 0 h 201"/>
                <a:gd name="T2" fmla="*/ 0 w 201"/>
                <a:gd name="T3" fmla="*/ 6 h 201"/>
                <a:gd name="T4" fmla="*/ 0 w 201"/>
                <a:gd name="T5" fmla="*/ 14 h 201"/>
                <a:gd name="T6" fmla="*/ 1 w 201"/>
                <a:gd name="T7" fmla="*/ 21 h 201"/>
                <a:gd name="T8" fmla="*/ 2 w 201"/>
                <a:gd name="T9" fmla="*/ 28 h 201"/>
                <a:gd name="T10" fmla="*/ 3 w 201"/>
                <a:gd name="T11" fmla="*/ 36 h 201"/>
                <a:gd name="T12" fmla="*/ 4 w 201"/>
                <a:gd name="T13" fmla="*/ 42 h 201"/>
                <a:gd name="T14" fmla="*/ 7 w 201"/>
                <a:gd name="T15" fmla="*/ 49 h 201"/>
                <a:gd name="T16" fmla="*/ 8 w 201"/>
                <a:gd name="T17" fmla="*/ 56 h 201"/>
                <a:gd name="T18" fmla="*/ 10 w 201"/>
                <a:gd name="T19" fmla="*/ 63 h 201"/>
                <a:gd name="T20" fmla="*/ 12 w 201"/>
                <a:gd name="T21" fmla="*/ 69 h 201"/>
                <a:gd name="T22" fmla="*/ 16 w 201"/>
                <a:gd name="T23" fmla="*/ 76 h 201"/>
                <a:gd name="T24" fmla="*/ 18 w 201"/>
                <a:gd name="T25" fmla="*/ 83 h 201"/>
                <a:gd name="T26" fmla="*/ 21 w 201"/>
                <a:gd name="T27" fmla="*/ 90 h 201"/>
                <a:gd name="T28" fmla="*/ 25 w 201"/>
                <a:gd name="T29" fmla="*/ 95 h 201"/>
                <a:gd name="T30" fmla="*/ 28 w 201"/>
                <a:gd name="T31" fmla="*/ 102 h 201"/>
                <a:gd name="T32" fmla="*/ 31 w 201"/>
                <a:gd name="T33" fmla="*/ 108 h 201"/>
                <a:gd name="T34" fmla="*/ 36 w 201"/>
                <a:gd name="T35" fmla="*/ 114 h 201"/>
                <a:gd name="T36" fmla="*/ 40 w 201"/>
                <a:gd name="T37" fmla="*/ 120 h 201"/>
                <a:gd name="T38" fmla="*/ 45 w 201"/>
                <a:gd name="T39" fmla="*/ 126 h 201"/>
                <a:gd name="T40" fmla="*/ 49 w 201"/>
                <a:gd name="T41" fmla="*/ 131 h 201"/>
                <a:gd name="T42" fmla="*/ 54 w 201"/>
                <a:gd name="T43" fmla="*/ 137 h 201"/>
                <a:gd name="T44" fmla="*/ 58 w 201"/>
                <a:gd name="T45" fmla="*/ 141 h 201"/>
                <a:gd name="T46" fmla="*/ 64 w 201"/>
                <a:gd name="T47" fmla="*/ 147 h 201"/>
                <a:gd name="T48" fmla="*/ 70 w 201"/>
                <a:gd name="T49" fmla="*/ 152 h 201"/>
                <a:gd name="T50" fmla="*/ 75 w 201"/>
                <a:gd name="T51" fmla="*/ 156 h 201"/>
                <a:gd name="T52" fmla="*/ 81 w 201"/>
                <a:gd name="T53" fmla="*/ 160 h 201"/>
                <a:gd name="T54" fmla="*/ 87 w 201"/>
                <a:gd name="T55" fmla="*/ 165 h 201"/>
                <a:gd name="T56" fmla="*/ 92 w 201"/>
                <a:gd name="T57" fmla="*/ 168 h 201"/>
                <a:gd name="T58" fmla="*/ 99 w 201"/>
                <a:gd name="T59" fmla="*/ 173 h 201"/>
                <a:gd name="T60" fmla="*/ 105 w 201"/>
                <a:gd name="T61" fmla="*/ 176 h 201"/>
                <a:gd name="T62" fmla="*/ 111 w 201"/>
                <a:gd name="T63" fmla="*/ 180 h 201"/>
                <a:gd name="T64" fmla="*/ 118 w 201"/>
                <a:gd name="T65" fmla="*/ 182 h 201"/>
                <a:gd name="T66" fmla="*/ 124 w 201"/>
                <a:gd name="T67" fmla="*/ 185 h 201"/>
                <a:gd name="T68" fmla="*/ 130 w 201"/>
                <a:gd name="T69" fmla="*/ 187 h 201"/>
                <a:gd name="T70" fmla="*/ 137 w 201"/>
                <a:gd name="T71" fmla="*/ 190 h 201"/>
                <a:gd name="T72" fmla="*/ 144 w 201"/>
                <a:gd name="T73" fmla="*/ 192 h 201"/>
                <a:gd name="T74" fmla="*/ 152 w 201"/>
                <a:gd name="T75" fmla="*/ 194 h 201"/>
                <a:gd name="T76" fmla="*/ 159 w 201"/>
                <a:gd name="T77" fmla="*/ 195 h 201"/>
                <a:gd name="T78" fmla="*/ 165 w 201"/>
                <a:gd name="T79" fmla="*/ 198 h 201"/>
                <a:gd name="T80" fmla="*/ 172 w 201"/>
                <a:gd name="T81" fmla="*/ 199 h 201"/>
                <a:gd name="T82" fmla="*/ 180 w 201"/>
                <a:gd name="T83" fmla="*/ 200 h 201"/>
                <a:gd name="T84" fmla="*/ 187 w 201"/>
                <a:gd name="T85" fmla="*/ 200 h 201"/>
                <a:gd name="T86" fmla="*/ 193 w 201"/>
                <a:gd name="T87" fmla="*/ 200 h 201"/>
                <a:gd name="T88" fmla="*/ 201 w 201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0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2" y="28"/>
                  </a:lnTo>
                  <a:lnTo>
                    <a:pt x="3" y="36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8" y="56"/>
                  </a:lnTo>
                  <a:lnTo>
                    <a:pt x="10" y="63"/>
                  </a:lnTo>
                  <a:lnTo>
                    <a:pt x="12" y="69"/>
                  </a:lnTo>
                  <a:lnTo>
                    <a:pt x="16" y="76"/>
                  </a:lnTo>
                  <a:lnTo>
                    <a:pt x="18" y="83"/>
                  </a:lnTo>
                  <a:lnTo>
                    <a:pt x="21" y="90"/>
                  </a:lnTo>
                  <a:lnTo>
                    <a:pt x="25" y="95"/>
                  </a:lnTo>
                  <a:lnTo>
                    <a:pt x="28" y="102"/>
                  </a:lnTo>
                  <a:lnTo>
                    <a:pt x="31" y="108"/>
                  </a:lnTo>
                  <a:lnTo>
                    <a:pt x="36" y="114"/>
                  </a:lnTo>
                  <a:lnTo>
                    <a:pt x="40" y="120"/>
                  </a:lnTo>
                  <a:lnTo>
                    <a:pt x="45" y="126"/>
                  </a:lnTo>
                  <a:lnTo>
                    <a:pt x="49" y="131"/>
                  </a:lnTo>
                  <a:lnTo>
                    <a:pt x="54" y="137"/>
                  </a:lnTo>
                  <a:lnTo>
                    <a:pt x="58" y="141"/>
                  </a:lnTo>
                  <a:lnTo>
                    <a:pt x="64" y="147"/>
                  </a:lnTo>
                  <a:lnTo>
                    <a:pt x="70" y="152"/>
                  </a:lnTo>
                  <a:lnTo>
                    <a:pt x="75" y="156"/>
                  </a:lnTo>
                  <a:lnTo>
                    <a:pt x="81" y="160"/>
                  </a:lnTo>
                  <a:lnTo>
                    <a:pt x="87" y="165"/>
                  </a:lnTo>
                  <a:lnTo>
                    <a:pt x="92" y="168"/>
                  </a:lnTo>
                  <a:lnTo>
                    <a:pt x="99" y="173"/>
                  </a:lnTo>
                  <a:lnTo>
                    <a:pt x="105" y="176"/>
                  </a:lnTo>
                  <a:lnTo>
                    <a:pt x="111" y="180"/>
                  </a:lnTo>
                  <a:lnTo>
                    <a:pt x="118" y="182"/>
                  </a:lnTo>
                  <a:lnTo>
                    <a:pt x="124" y="185"/>
                  </a:lnTo>
                  <a:lnTo>
                    <a:pt x="130" y="187"/>
                  </a:lnTo>
                  <a:lnTo>
                    <a:pt x="137" y="190"/>
                  </a:lnTo>
                  <a:lnTo>
                    <a:pt x="144" y="192"/>
                  </a:lnTo>
                  <a:lnTo>
                    <a:pt x="152" y="194"/>
                  </a:lnTo>
                  <a:lnTo>
                    <a:pt x="159" y="195"/>
                  </a:lnTo>
                  <a:lnTo>
                    <a:pt x="165" y="198"/>
                  </a:lnTo>
                  <a:lnTo>
                    <a:pt x="172" y="199"/>
                  </a:lnTo>
                  <a:lnTo>
                    <a:pt x="180" y="200"/>
                  </a:lnTo>
                  <a:lnTo>
                    <a:pt x="187" y="200"/>
                  </a:lnTo>
                  <a:lnTo>
                    <a:pt x="193" y="200"/>
                  </a:lnTo>
                  <a:lnTo>
                    <a:pt x="201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2238" y="2295"/>
              <a:ext cx="50" cy="51"/>
            </a:xfrm>
            <a:custGeom>
              <a:avLst/>
              <a:gdLst>
                <a:gd name="T0" fmla="*/ 0 w 201"/>
                <a:gd name="T1" fmla="*/ 201 h 201"/>
                <a:gd name="T2" fmla="*/ 8 w 201"/>
                <a:gd name="T3" fmla="*/ 200 h 201"/>
                <a:gd name="T4" fmla="*/ 15 w 201"/>
                <a:gd name="T5" fmla="*/ 200 h 201"/>
                <a:gd name="T6" fmla="*/ 21 w 201"/>
                <a:gd name="T7" fmla="*/ 200 h 201"/>
                <a:gd name="T8" fmla="*/ 29 w 201"/>
                <a:gd name="T9" fmla="*/ 199 h 201"/>
                <a:gd name="T10" fmla="*/ 36 w 201"/>
                <a:gd name="T11" fmla="*/ 198 h 201"/>
                <a:gd name="T12" fmla="*/ 43 w 201"/>
                <a:gd name="T13" fmla="*/ 195 h 201"/>
                <a:gd name="T14" fmla="*/ 51 w 201"/>
                <a:gd name="T15" fmla="*/ 194 h 201"/>
                <a:gd name="T16" fmla="*/ 57 w 201"/>
                <a:gd name="T17" fmla="*/ 192 h 201"/>
                <a:gd name="T18" fmla="*/ 64 w 201"/>
                <a:gd name="T19" fmla="*/ 190 h 201"/>
                <a:gd name="T20" fmla="*/ 71 w 201"/>
                <a:gd name="T21" fmla="*/ 187 h 201"/>
                <a:gd name="T22" fmla="*/ 78 w 201"/>
                <a:gd name="T23" fmla="*/ 185 h 201"/>
                <a:gd name="T24" fmla="*/ 84 w 201"/>
                <a:gd name="T25" fmla="*/ 182 h 201"/>
                <a:gd name="T26" fmla="*/ 90 w 201"/>
                <a:gd name="T27" fmla="*/ 180 h 201"/>
                <a:gd name="T28" fmla="*/ 97 w 201"/>
                <a:gd name="T29" fmla="*/ 176 h 201"/>
                <a:gd name="T30" fmla="*/ 104 w 201"/>
                <a:gd name="T31" fmla="*/ 173 h 201"/>
                <a:gd name="T32" fmla="*/ 109 w 201"/>
                <a:gd name="T33" fmla="*/ 168 h 201"/>
                <a:gd name="T34" fmla="*/ 115 w 201"/>
                <a:gd name="T35" fmla="*/ 165 h 201"/>
                <a:gd name="T36" fmla="*/ 122 w 201"/>
                <a:gd name="T37" fmla="*/ 160 h 201"/>
                <a:gd name="T38" fmla="*/ 127 w 201"/>
                <a:gd name="T39" fmla="*/ 156 h 201"/>
                <a:gd name="T40" fmla="*/ 132 w 201"/>
                <a:gd name="T41" fmla="*/ 152 h 201"/>
                <a:gd name="T42" fmla="*/ 137 w 201"/>
                <a:gd name="T43" fmla="*/ 147 h 201"/>
                <a:gd name="T44" fmla="*/ 143 w 201"/>
                <a:gd name="T45" fmla="*/ 141 h 201"/>
                <a:gd name="T46" fmla="*/ 147 w 201"/>
                <a:gd name="T47" fmla="*/ 137 h 201"/>
                <a:gd name="T48" fmla="*/ 152 w 201"/>
                <a:gd name="T49" fmla="*/ 131 h 201"/>
                <a:gd name="T50" fmla="*/ 158 w 201"/>
                <a:gd name="T51" fmla="*/ 126 h 201"/>
                <a:gd name="T52" fmla="*/ 161 w 201"/>
                <a:gd name="T53" fmla="*/ 120 h 201"/>
                <a:gd name="T54" fmla="*/ 165 w 201"/>
                <a:gd name="T55" fmla="*/ 114 h 201"/>
                <a:gd name="T56" fmla="*/ 170 w 201"/>
                <a:gd name="T57" fmla="*/ 108 h 201"/>
                <a:gd name="T58" fmla="*/ 173 w 201"/>
                <a:gd name="T59" fmla="*/ 102 h 201"/>
                <a:gd name="T60" fmla="*/ 177 w 201"/>
                <a:gd name="T61" fmla="*/ 95 h 201"/>
                <a:gd name="T62" fmla="*/ 180 w 201"/>
                <a:gd name="T63" fmla="*/ 90 h 201"/>
                <a:gd name="T64" fmla="*/ 183 w 201"/>
                <a:gd name="T65" fmla="*/ 83 h 201"/>
                <a:gd name="T66" fmla="*/ 187 w 201"/>
                <a:gd name="T67" fmla="*/ 76 h 201"/>
                <a:gd name="T68" fmla="*/ 189 w 201"/>
                <a:gd name="T69" fmla="*/ 69 h 201"/>
                <a:gd name="T70" fmla="*/ 191 w 201"/>
                <a:gd name="T71" fmla="*/ 63 h 201"/>
                <a:gd name="T72" fmla="*/ 194 w 201"/>
                <a:gd name="T73" fmla="*/ 56 h 201"/>
                <a:gd name="T74" fmla="*/ 196 w 201"/>
                <a:gd name="T75" fmla="*/ 49 h 201"/>
                <a:gd name="T76" fmla="*/ 197 w 201"/>
                <a:gd name="T77" fmla="*/ 42 h 201"/>
                <a:gd name="T78" fmla="*/ 198 w 201"/>
                <a:gd name="T79" fmla="*/ 36 h 201"/>
                <a:gd name="T80" fmla="*/ 199 w 201"/>
                <a:gd name="T81" fmla="*/ 28 h 201"/>
                <a:gd name="T82" fmla="*/ 200 w 201"/>
                <a:gd name="T83" fmla="*/ 21 h 201"/>
                <a:gd name="T84" fmla="*/ 201 w 201"/>
                <a:gd name="T85" fmla="*/ 14 h 201"/>
                <a:gd name="T86" fmla="*/ 201 w 201"/>
                <a:gd name="T87" fmla="*/ 6 h 201"/>
                <a:gd name="T88" fmla="*/ 201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201"/>
                  </a:moveTo>
                  <a:lnTo>
                    <a:pt x="8" y="200"/>
                  </a:lnTo>
                  <a:lnTo>
                    <a:pt x="15" y="200"/>
                  </a:lnTo>
                  <a:lnTo>
                    <a:pt x="21" y="200"/>
                  </a:lnTo>
                  <a:lnTo>
                    <a:pt x="29" y="199"/>
                  </a:lnTo>
                  <a:lnTo>
                    <a:pt x="36" y="198"/>
                  </a:lnTo>
                  <a:lnTo>
                    <a:pt x="43" y="195"/>
                  </a:lnTo>
                  <a:lnTo>
                    <a:pt x="51" y="194"/>
                  </a:lnTo>
                  <a:lnTo>
                    <a:pt x="57" y="192"/>
                  </a:lnTo>
                  <a:lnTo>
                    <a:pt x="64" y="190"/>
                  </a:lnTo>
                  <a:lnTo>
                    <a:pt x="71" y="187"/>
                  </a:lnTo>
                  <a:lnTo>
                    <a:pt x="78" y="185"/>
                  </a:lnTo>
                  <a:lnTo>
                    <a:pt x="84" y="182"/>
                  </a:lnTo>
                  <a:lnTo>
                    <a:pt x="90" y="180"/>
                  </a:lnTo>
                  <a:lnTo>
                    <a:pt x="97" y="176"/>
                  </a:lnTo>
                  <a:lnTo>
                    <a:pt x="104" y="173"/>
                  </a:lnTo>
                  <a:lnTo>
                    <a:pt x="109" y="168"/>
                  </a:lnTo>
                  <a:lnTo>
                    <a:pt x="115" y="165"/>
                  </a:lnTo>
                  <a:lnTo>
                    <a:pt x="122" y="160"/>
                  </a:lnTo>
                  <a:lnTo>
                    <a:pt x="127" y="156"/>
                  </a:lnTo>
                  <a:lnTo>
                    <a:pt x="132" y="152"/>
                  </a:lnTo>
                  <a:lnTo>
                    <a:pt x="137" y="147"/>
                  </a:lnTo>
                  <a:lnTo>
                    <a:pt x="143" y="141"/>
                  </a:lnTo>
                  <a:lnTo>
                    <a:pt x="147" y="137"/>
                  </a:lnTo>
                  <a:lnTo>
                    <a:pt x="152" y="131"/>
                  </a:lnTo>
                  <a:lnTo>
                    <a:pt x="158" y="126"/>
                  </a:lnTo>
                  <a:lnTo>
                    <a:pt x="161" y="120"/>
                  </a:lnTo>
                  <a:lnTo>
                    <a:pt x="165" y="114"/>
                  </a:lnTo>
                  <a:lnTo>
                    <a:pt x="170" y="108"/>
                  </a:lnTo>
                  <a:lnTo>
                    <a:pt x="173" y="102"/>
                  </a:lnTo>
                  <a:lnTo>
                    <a:pt x="177" y="95"/>
                  </a:lnTo>
                  <a:lnTo>
                    <a:pt x="180" y="90"/>
                  </a:lnTo>
                  <a:lnTo>
                    <a:pt x="183" y="83"/>
                  </a:lnTo>
                  <a:lnTo>
                    <a:pt x="187" y="76"/>
                  </a:lnTo>
                  <a:lnTo>
                    <a:pt x="189" y="69"/>
                  </a:lnTo>
                  <a:lnTo>
                    <a:pt x="191" y="63"/>
                  </a:lnTo>
                  <a:lnTo>
                    <a:pt x="194" y="56"/>
                  </a:lnTo>
                  <a:lnTo>
                    <a:pt x="196" y="49"/>
                  </a:lnTo>
                  <a:lnTo>
                    <a:pt x="197" y="42"/>
                  </a:lnTo>
                  <a:lnTo>
                    <a:pt x="198" y="36"/>
                  </a:lnTo>
                  <a:lnTo>
                    <a:pt x="199" y="28"/>
                  </a:lnTo>
                  <a:lnTo>
                    <a:pt x="200" y="21"/>
                  </a:lnTo>
                  <a:lnTo>
                    <a:pt x="201" y="14"/>
                  </a:lnTo>
                  <a:lnTo>
                    <a:pt x="201" y="6"/>
                  </a:lnTo>
                  <a:lnTo>
                    <a:pt x="201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2238" y="1583"/>
              <a:ext cx="50" cy="51"/>
            </a:xfrm>
            <a:custGeom>
              <a:avLst/>
              <a:gdLst>
                <a:gd name="T0" fmla="*/ 201 w 201"/>
                <a:gd name="T1" fmla="*/ 201 h 201"/>
                <a:gd name="T2" fmla="*/ 201 w 201"/>
                <a:gd name="T3" fmla="*/ 194 h 201"/>
                <a:gd name="T4" fmla="*/ 201 w 201"/>
                <a:gd name="T5" fmla="*/ 187 h 201"/>
                <a:gd name="T6" fmla="*/ 200 w 201"/>
                <a:gd name="T7" fmla="*/ 180 h 201"/>
                <a:gd name="T8" fmla="*/ 199 w 201"/>
                <a:gd name="T9" fmla="*/ 173 h 201"/>
                <a:gd name="T10" fmla="*/ 198 w 201"/>
                <a:gd name="T11" fmla="*/ 165 h 201"/>
                <a:gd name="T12" fmla="*/ 197 w 201"/>
                <a:gd name="T13" fmla="*/ 159 h 201"/>
                <a:gd name="T14" fmla="*/ 196 w 201"/>
                <a:gd name="T15" fmla="*/ 152 h 201"/>
                <a:gd name="T16" fmla="*/ 194 w 201"/>
                <a:gd name="T17" fmla="*/ 145 h 201"/>
                <a:gd name="T18" fmla="*/ 191 w 201"/>
                <a:gd name="T19" fmla="*/ 138 h 201"/>
                <a:gd name="T20" fmla="*/ 189 w 201"/>
                <a:gd name="T21" fmla="*/ 132 h 201"/>
                <a:gd name="T22" fmla="*/ 187 w 201"/>
                <a:gd name="T23" fmla="*/ 125 h 201"/>
                <a:gd name="T24" fmla="*/ 183 w 201"/>
                <a:gd name="T25" fmla="*/ 118 h 201"/>
                <a:gd name="T26" fmla="*/ 180 w 201"/>
                <a:gd name="T27" fmla="*/ 111 h 201"/>
                <a:gd name="T28" fmla="*/ 177 w 201"/>
                <a:gd name="T29" fmla="*/ 106 h 201"/>
                <a:gd name="T30" fmla="*/ 173 w 201"/>
                <a:gd name="T31" fmla="*/ 99 h 201"/>
                <a:gd name="T32" fmla="*/ 170 w 201"/>
                <a:gd name="T33" fmla="*/ 93 h 201"/>
                <a:gd name="T34" fmla="*/ 165 w 201"/>
                <a:gd name="T35" fmla="*/ 87 h 201"/>
                <a:gd name="T36" fmla="*/ 161 w 201"/>
                <a:gd name="T37" fmla="*/ 81 h 201"/>
                <a:gd name="T38" fmla="*/ 158 w 201"/>
                <a:gd name="T39" fmla="*/ 75 h 201"/>
                <a:gd name="T40" fmla="*/ 152 w 201"/>
                <a:gd name="T41" fmla="*/ 70 h 201"/>
                <a:gd name="T42" fmla="*/ 147 w 201"/>
                <a:gd name="T43" fmla="*/ 64 h 201"/>
                <a:gd name="T44" fmla="*/ 143 w 201"/>
                <a:gd name="T45" fmla="*/ 60 h 201"/>
                <a:gd name="T46" fmla="*/ 137 w 201"/>
                <a:gd name="T47" fmla="*/ 54 h 201"/>
                <a:gd name="T48" fmla="*/ 132 w 201"/>
                <a:gd name="T49" fmla="*/ 49 h 201"/>
                <a:gd name="T50" fmla="*/ 127 w 201"/>
                <a:gd name="T51" fmla="*/ 45 h 201"/>
                <a:gd name="T52" fmla="*/ 122 w 201"/>
                <a:gd name="T53" fmla="*/ 40 h 201"/>
                <a:gd name="T54" fmla="*/ 115 w 201"/>
                <a:gd name="T55" fmla="*/ 36 h 201"/>
                <a:gd name="T56" fmla="*/ 109 w 201"/>
                <a:gd name="T57" fmla="*/ 33 h 201"/>
                <a:gd name="T58" fmla="*/ 104 w 201"/>
                <a:gd name="T59" fmla="*/ 28 h 201"/>
                <a:gd name="T60" fmla="*/ 97 w 201"/>
                <a:gd name="T61" fmla="*/ 25 h 201"/>
                <a:gd name="T62" fmla="*/ 90 w 201"/>
                <a:gd name="T63" fmla="*/ 21 h 201"/>
                <a:gd name="T64" fmla="*/ 84 w 201"/>
                <a:gd name="T65" fmla="*/ 19 h 201"/>
                <a:gd name="T66" fmla="*/ 78 w 201"/>
                <a:gd name="T67" fmla="*/ 16 h 201"/>
                <a:gd name="T68" fmla="*/ 71 w 201"/>
                <a:gd name="T69" fmla="*/ 13 h 201"/>
                <a:gd name="T70" fmla="*/ 64 w 201"/>
                <a:gd name="T71" fmla="*/ 11 h 201"/>
                <a:gd name="T72" fmla="*/ 57 w 201"/>
                <a:gd name="T73" fmla="*/ 9 h 201"/>
                <a:gd name="T74" fmla="*/ 51 w 201"/>
                <a:gd name="T75" fmla="*/ 7 h 201"/>
                <a:gd name="T76" fmla="*/ 43 w 201"/>
                <a:gd name="T77" fmla="*/ 6 h 201"/>
                <a:gd name="T78" fmla="*/ 36 w 201"/>
                <a:gd name="T79" fmla="*/ 3 h 201"/>
                <a:gd name="T80" fmla="*/ 29 w 201"/>
                <a:gd name="T81" fmla="*/ 2 h 201"/>
                <a:gd name="T82" fmla="*/ 21 w 201"/>
                <a:gd name="T83" fmla="*/ 1 h 201"/>
                <a:gd name="T84" fmla="*/ 15 w 201"/>
                <a:gd name="T85" fmla="*/ 1 h 201"/>
                <a:gd name="T86" fmla="*/ 8 w 201"/>
                <a:gd name="T87" fmla="*/ 1 h 201"/>
                <a:gd name="T88" fmla="*/ 0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201"/>
                  </a:moveTo>
                  <a:lnTo>
                    <a:pt x="201" y="194"/>
                  </a:lnTo>
                  <a:lnTo>
                    <a:pt x="201" y="187"/>
                  </a:lnTo>
                  <a:lnTo>
                    <a:pt x="200" y="180"/>
                  </a:lnTo>
                  <a:lnTo>
                    <a:pt x="199" y="173"/>
                  </a:lnTo>
                  <a:lnTo>
                    <a:pt x="198" y="165"/>
                  </a:lnTo>
                  <a:lnTo>
                    <a:pt x="197" y="159"/>
                  </a:lnTo>
                  <a:lnTo>
                    <a:pt x="196" y="152"/>
                  </a:lnTo>
                  <a:lnTo>
                    <a:pt x="194" y="145"/>
                  </a:lnTo>
                  <a:lnTo>
                    <a:pt x="191" y="138"/>
                  </a:lnTo>
                  <a:lnTo>
                    <a:pt x="189" y="132"/>
                  </a:lnTo>
                  <a:lnTo>
                    <a:pt x="187" y="125"/>
                  </a:lnTo>
                  <a:lnTo>
                    <a:pt x="183" y="118"/>
                  </a:lnTo>
                  <a:lnTo>
                    <a:pt x="180" y="111"/>
                  </a:lnTo>
                  <a:lnTo>
                    <a:pt x="177" y="106"/>
                  </a:lnTo>
                  <a:lnTo>
                    <a:pt x="173" y="99"/>
                  </a:lnTo>
                  <a:lnTo>
                    <a:pt x="170" y="93"/>
                  </a:lnTo>
                  <a:lnTo>
                    <a:pt x="165" y="87"/>
                  </a:lnTo>
                  <a:lnTo>
                    <a:pt x="161" y="81"/>
                  </a:lnTo>
                  <a:lnTo>
                    <a:pt x="158" y="75"/>
                  </a:lnTo>
                  <a:lnTo>
                    <a:pt x="152" y="70"/>
                  </a:lnTo>
                  <a:lnTo>
                    <a:pt x="147" y="64"/>
                  </a:lnTo>
                  <a:lnTo>
                    <a:pt x="143" y="60"/>
                  </a:lnTo>
                  <a:lnTo>
                    <a:pt x="137" y="54"/>
                  </a:lnTo>
                  <a:lnTo>
                    <a:pt x="132" y="49"/>
                  </a:lnTo>
                  <a:lnTo>
                    <a:pt x="127" y="45"/>
                  </a:lnTo>
                  <a:lnTo>
                    <a:pt x="122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4" y="28"/>
                  </a:lnTo>
                  <a:lnTo>
                    <a:pt x="97" y="25"/>
                  </a:lnTo>
                  <a:lnTo>
                    <a:pt x="90" y="21"/>
                  </a:lnTo>
                  <a:lnTo>
                    <a:pt x="84" y="19"/>
                  </a:lnTo>
                  <a:lnTo>
                    <a:pt x="78" y="16"/>
                  </a:lnTo>
                  <a:lnTo>
                    <a:pt x="71" y="13"/>
                  </a:lnTo>
                  <a:lnTo>
                    <a:pt x="64" y="11"/>
                  </a:lnTo>
                  <a:lnTo>
                    <a:pt x="57" y="9"/>
                  </a:lnTo>
                  <a:lnTo>
                    <a:pt x="51" y="7"/>
                  </a:lnTo>
                  <a:lnTo>
                    <a:pt x="43" y="6"/>
                  </a:lnTo>
                  <a:lnTo>
                    <a:pt x="36" y="3"/>
                  </a:lnTo>
                  <a:lnTo>
                    <a:pt x="29" y="2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1753" y="1583"/>
              <a:ext cx="50" cy="51"/>
            </a:xfrm>
            <a:custGeom>
              <a:avLst/>
              <a:gdLst>
                <a:gd name="T0" fmla="*/ 201 w 201"/>
                <a:gd name="T1" fmla="*/ 0 h 201"/>
                <a:gd name="T2" fmla="*/ 193 w 201"/>
                <a:gd name="T3" fmla="*/ 1 h 201"/>
                <a:gd name="T4" fmla="*/ 187 w 201"/>
                <a:gd name="T5" fmla="*/ 1 h 201"/>
                <a:gd name="T6" fmla="*/ 180 w 201"/>
                <a:gd name="T7" fmla="*/ 1 h 201"/>
                <a:gd name="T8" fmla="*/ 172 w 201"/>
                <a:gd name="T9" fmla="*/ 2 h 201"/>
                <a:gd name="T10" fmla="*/ 165 w 201"/>
                <a:gd name="T11" fmla="*/ 3 h 201"/>
                <a:gd name="T12" fmla="*/ 159 w 201"/>
                <a:gd name="T13" fmla="*/ 6 h 201"/>
                <a:gd name="T14" fmla="*/ 152 w 201"/>
                <a:gd name="T15" fmla="*/ 7 h 201"/>
                <a:gd name="T16" fmla="*/ 144 w 201"/>
                <a:gd name="T17" fmla="*/ 9 h 201"/>
                <a:gd name="T18" fmla="*/ 137 w 201"/>
                <a:gd name="T19" fmla="*/ 11 h 201"/>
                <a:gd name="T20" fmla="*/ 130 w 201"/>
                <a:gd name="T21" fmla="*/ 13 h 201"/>
                <a:gd name="T22" fmla="*/ 124 w 201"/>
                <a:gd name="T23" fmla="*/ 16 h 201"/>
                <a:gd name="T24" fmla="*/ 118 w 201"/>
                <a:gd name="T25" fmla="*/ 19 h 201"/>
                <a:gd name="T26" fmla="*/ 111 w 201"/>
                <a:gd name="T27" fmla="*/ 21 h 201"/>
                <a:gd name="T28" fmla="*/ 105 w 201"/>
                <a:gd name="T29" fmla="*/ 25 h 201"/>
                <a:gd name="T30" fmla="*/ 99 w 201"/>
                <a:gd name="T31" fmla="*/ 28 h 201"/>
                <a:gd name="T32" fmla="*/ 92 w 201"/>
                <a:gd name="T33" fmla="*/ 33 h 201"/>
                <a:gd name="T34" fmla="*/ 87 w 201"/>
                <a:gd name="T35" fmla="*/ 36 h 201"/>
                <a:gd name="T36" fmla="*/ 81 w 201"/>
                <a:gd name="T37" fmla="*/ 40 h 201"/>
                <a:gd name="T38" fmla="*/ 75 w 201"/>
                <a:gd name="T39" fmla="*/ 45 h 201"/>
                <a:gd name="T40" fmla="*/ 70 w 201"/>
                <a:gd name="T41" fmla="*/ 49 h 201"/>
                <a:gd name="T42" fmla="*/ 64 w 201"/>
                <a:gd name="T43" fmla="*/ 54 h 201"/>
                <a:gd name="T44" fmla="*/ 58 w 201"/>
                <a:gd name="T45" fmla="*/ 60 h 201"/>
                <a:gd name="T46" fmla="*/ 54 w 201"/>
                <a:gd name="T47" fmla="*/ 64 h 201"/>
                <a:gd name="T48" fmla="*/ 49 w 201"/>
                <a:gd name="T49" fmla="*/ 70 h 201"/>
                <a:gd name="T50" fmla="*/ 45 w 201"/>
                <a:gd name="T51" fmla="*/ 75 h 201"/>
                <a:gd name="T52" fmla="*/ 40 w 201"/>
                <a:gd name="T53" fmla="*/ 81 h 201"/>
                <a:gd name="T54" fmla="*/ 36 w 201"/>
                <a:gd name="T55" fmla="*/ 87 h 201"/>
                <a:gd name="T56" fmla="*/ 31 w 201"/>
                <a:gd name="T57" fmla="*/ 93 h 201"/>
                <a:gd name="T58" fmla="*/ 28 w 201"/>
                <a:gd name="T59" fmla="*/ 99 h 201"/>
                <a:gd name="T60" fmla="*/ 25 w 201"/>
                <a:gd name="T61" fmla="*/ 106 h 201"/>
                <a:gd name="T62" fmla="*/ 21 w 201"/>
                <a:gd name="T63" fmla="*/ 111 h 201"/>
                <a:gd name="T64" fmla="*/ 18 w 201"/>
                <a:gd name="T65" fmla="*/ 118 h 201"/>
                <a:gd name="T66" fmla="*/ 16 w 201"/>
                <a:gd name="T67" fmla="*/ 125 h 201"/>
                <a:gd name="T68" fmla="*/ 12 w 201"/>
                <a:gd name="T69" fmla="*/ 132 h 201"/>
                <a:gd name="T70" fmla="*/ 10 w 201"/>
                <a:gd name="T71" fmla="*/ 138 h 201"/>
                <a:gd name="T72" fmla="*/ 8 w 201"/>
                <a:gd name="T73" fmla="*/ 145 h 201"/>
                <a:gd name="T74" fmla="*/ 7 w 201"/>
                <a:gd name="T75" fmla="*/ 152 h 201"/>
                <a:gd name="T76" fmla="*/ 4 w 201"/>
                <a:gd name="T77" fmla="*/ 159 h 201"/>
                <a:gd name="T78" fmla="*/ 3 w 201"/>
                <a:gd name="T79" fmla="*/ 165 h 201"/>
                <a:gd name="T80" fmla="*/ 2 w 201"/>
                <a:gd name="T81" fmla="*/ 173 h 201"/>
                <a:gd name="T82" fmla="*/ 1 w 201"/>
                <a:gd name="T83" fmla="*/ 180 h 201"/>
                <a:gd name="T84" fmla="*/ 0 w 201"/>
                <a:gd name="T85" fmla="*/ 187 h 201"/>
                <a:gd name="T86" fmla="*/ 0 w 201"/>
                <a:gd name="T87" fmla="*/ 194 h 201"/>
                <a:gd name="T88" fmla="*/ 0 w 201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0"/>
                  </a:moveTo>
                  <a:lnTo>
                    <a:pt x="193" y="1"/>
                  </a:lnTo>
                  <a:lnTo>
                    <a:pt x="187" y="1"/>
                  </a:lnTo>
                  <a:lnTo>
                    <a:pt x="180" y="1"/>
                  </a:lnTo>
                  <a:lnTo>
                    <a:pt x="172" y="2"/>
                  </a:lnTo>
                  <a:lnTo>
                    <a:pt x="165" y="3"/>
                  </a:lnTo>
                  <a:lnTo>
                    <a:pt x="159" y="6"/>
                  </a:lnTo>
                  <a:lnTo>
                    <a:pt x="152" y="7"/>
                  </a:lnTo>
                  <a:lnTo>
                    <a:pt x="144" y="9"/>
                  </a:lnTo>
                  <a:lnTo>
                    <a:pt x="137" y="11"/>
                  </a:lnTo>
                  <a:lnTo>
                    <a:pt x="130" y="13"/>
                  </a:lnTo>
                  <a:lnTo>
                    <a:pt x="124" y="16"/>
                  </a:lnTo>
                  <a:lnTo>
                    <a:pt x="118" y="19"/>
                  </a:lnTo>
                  <a:lnTo>
                    <a:pt x="111" y="21"/>
                  </a:lnTo>
                  <a:lnTo>
                    <a:pt x="105" y="25"/>
                  </a:lnTo>
                  <a:lnTo>
                    <a:pt x="99" y="28"/>
                  </a:lnTo>
                  <a:lnTo>
                    <a:pt x="92" y="33"/>
                  </a:lnTo>
                  <a:lnTo>
                    <a:pt x="87" y="36"/>
                  </a:lnTo>
                  <a:lnTo>
                    <a:pt x="81" y="40"/>
                  </a:lnTo>
                  <a:lnTo>
                    <a:pt x="75" y="45"/>
                  </a:lnTo>
                  <a:lnTo>
                    <a:pt x="70" y="49"/>
                  </a:lnTo>
                  <a:lnTo>
                    <a:pt x="64" y="5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49" y="70"/>
                  </a:lnTo>
                  <a:lnTo>
                    <a:pt x="45" y="75"/>
                  </a:lnTo>
                  <a:lnTo>
                    <a:pt x="40" y="81"/>
                  </a:lnTo>
                  <a:lnTo>
                    <a:pt x="36" y="87"/>
                  </a:lnTo>
                  <a:lnTo>
                    <a:pt x="31" y="93"/>
                  </a:lnTo>
                  <a:lnTo>
                    <a:pt x="28" y="99"/>
                  </a:lnTo>
                  <a:lnTo>
                    <a:pt x="25" y="106"/>
                  </a:lnTo>
                  <a:lnTo>
                    <a:pt x="21" y="111"/>
                  </a:lnTo>
                  <a:lnTo>
                    <a:pt x="18" y="118"/>
                  </a:lnTo>
                  <a:lnTo>
                    <a:pt x="16" y="125"/>
                  </a:lnTo>
                  <a:lnTo>
                    <a:pt x="12" y="132"/>
                  </a:lnTo>
                  <a:lnTo>
                    <a:pt x="10" y="138"/>
                  </a:lnTo>
                  <a:lnTo>
                    <a:pt x="8" y="145"/>
                  </a:lnTo>
                  <a:lnTo>
                    <a:pt x="7" y="152"/>
                  </a:lnTo>
                  <a:lnTo>
                    <a:pt x="4" y="159"/>
                  </a:lnTo>
                  <a:lnTo>
                    <a:pt x="3" y="165"/>
                  </a:lnTo>
                  <a:lnTo>
                    <a:pt x="2" y="173"/>
                  </a:lnTo>
                  <a:lnTo>
                    <a:pt x="1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4"/>
            <p:cNvSpPr>
              <a:spLocks noChangeShapeType="1"/>
            </p:cNvSpPr>
            <p:nvPr/>
          </p:nvSpPr>
          <p:spPr bwMode="auto">
            <a:xfrm>
              <a:off x="1184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1234" y="2346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 flipV="1">
              <a:off x="1721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 flipH="1">
              <a:off x="1234" y="1583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1184" y="2295"/>
              <a:ext cx="50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6 h 201"/>
                <a:gd name="T4" fmla="*/ 0 w 202"/>
                <a:gd name="T5" fmla="*/ 14 h 201"/>
                <a:gd name="T6" fmla="*/ 1 w 202"/>
                <a:gd name="T7" fmla="*/ 21 h 201"/>
                <a:gd name="T8" fmla="*/ 2 w 202"/>
                <a:gd name="T9" fmla="*/ 28 h 201"/>
                <a:gd name="T10" fmla="*/ 4 w 202"/>
                <a:gd name="T11" fmla="*/ 36 h 201"/>
                <a:gd name="T12" fmla="*/ 5 w 202"/>
                <a:gd name="T13" fmla="*/ 42 h 201"/>
                <a:gd name="T14" fmla="*/ 6 w 202"/>
                <a:gd name="T15" fmla="*/ 49 h 201"/>
                <a:gd name="T16" fmla="*/ 8 w 202"/>
                <a:gd name="T17" fmla="*/ 56 h 201"/>
                <a:gd name="T18" fmla="*/ 10 w 202"/>
                <a:gd name="T19" fmla="*/ 63 h 201"/>
                <a:gd name="T20" fmla="*/ 13 w 202"/>
                <a:gd name="T21" fmla="*/ 69 h 201"/>
                <a:gd name="T22" fmla="*/ 15 w 202"/>
                <a:gd name="T23" fmla="*/ 76 h 201"/>
                <a:gd name="T24" fmla="*/ 18 w 202"/>
                <a:gd name="T25" fmla="*/ 83 h 201"/>
                <a:gd name="T26" fmla="*/ 22 w 202"/>
                <a:gd name="T27" fmla="*/ 90 h 201"/>
                <a:gd name="T28" fmla="*/ 25 w 202"/>
                <a:gd name="T29" fmla="*/ 95 h 201"/>
                <a:gd name="T30" fmla="*/ 28 w 202"/>
                <a:gd name="T31" fmla="*/ 102 h 201"/>
                <a:gd name="T32" fmla="*/ 32 w 202"/>
                <a:gd name="T33" fmla="*/ 108 h 201"/>
                <a:gd name="T34" fmla="*/ 36 w 202"/>
                <a:gd name="T35" fmla="*/ 114 h 201"/>
                <a:gd name="T36" fmla="*/ 41 w 202"/>
                <a:gd name="T37" fmla="*/ 120 h 201"/>
                <a:gd name="T38" fmla="*/ 44 w 202"/>
                <a:gd name="T39" fmla="*/ 126 h 201"/>
                <a:gd name="T40" fmla="*/ 50 w 202"/>
                <a:gd name="T41" fmla="*/ 131 h 201"/>
                <a:gd name="T42" fmla="*/ 54 w 202"/>
                <a:gd name="T43" fmla="*/ 137 h 201"/>
                <a:gd name="T44" fmla="*/ 59 w 202"/>
                <a:gd name="T45" fmla="*/ 141 h 201"/>
                <a:gd name="T46" fmla="*/ 64 w 202"/>
                <a:gd name="T47" fmla="*/ 147 h 201"/>
                <a:gd name="T48" fmla="*/ 70 w 202"/>
                <a:gd name="T49" fmla="*/ 152 h 201"/>
                <a:gd name="T50" fmla="*/ 74 w 202"/>
                <a:gd name="T51" fmla="*/ 156 h 201"/>
                <a:gd name="T52" fmla="*/ 81 w 202"/>
                <a:gd name="T53" fmla="*/ 160 h 201"/>
                <a:gd name="T54" fmla="*/ 87 w 202"/>
                <a:gd name="T55" fmla="*/ 165 h 201"/>
                <a:gd name="T56" fmla="*/ 92 w 202"/>
                <a:gd name="T57" fmla="*/ 168 h 201"/>
                <a:gd name="T58" fmla="*/ 98 w 202"/>
                <a:gd name="T59" fmla="*/ 173 h 201"/>
                <a:gd name="T60" fmla="*/ 105 w 202"/>
                <a:gd name="T61" fmla="*/ 176 h 201"/>
                <a:gd name="T62" fmla="*/ 112 w 202"/>
                <a:gd name="T63" fmla="*/ 180 h 201"/>
                <a:gd name="T64" fmla="*/ 117 w 202"/>
                <a:gd name="T65" fmla="*/ 182 h 201"/>
                <a:gd name="T66" fmla="*/ 124 w 202"/>
                <a:gd name="T67" fmla="*/ 185 h 201"/>
                <a:gd name="T68" fmla="*/ 131 w 202"/>
                <a:gd name="T69" fmla="*/ 187 h 201"/>
                <a:gd name="T70" fmla="*/ 137 w 202"/>
                <a:gd name="T71" fmla="*/ 190 h 201"/>
                <a:gd name="T72" fmla="*/ 144 w 202"/>
                <a:gd name="T73" fmla="*/ 192 h 201"/>
                <a:gd name="T74" fmla="*/ 151 w 202"/>
                <a:gd name="T75" fmla="*/ 194 h 201"/>
                <a:gd name="T76" fmla="*/ 159 w 202"/>
                <a:gd name="T77" fmla="*/ 195 h 201"/>
                <a:gd name="T78" fmla="*/ 166 w 202"/>
                <a:gd name="T79" fmla="*/ 198 h 201"/>
                <a:gd name="T80" fmla="*/ 172 w 202"/>
                <a:gd name="T81" fmla="*/ 199 h 201"/>
                <a:gd name="T82" fmla="*/ 180 w 202"/>
                <a:gd name="T83" fmla="*/ 200 h 201"/>
                <a:gd name="T84" fmla="*/ 187 w 202"/>
                <a:gd name="T85" fmla="*/ 200 h 201"/>
                <a:gd name="T86" fmla="*/ 194 w 202"/>
                <a:gd name="T87" fmla="*/ 200 h 201"/>
                <a:gd name="T88" fmla="*/ 202 w 202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0" y="0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2" y="28"/>
                  </a:lnTo>
                  <a:lnTo>
                    <a:pt x="4" y="36"/>
                  </a:lnTo>
                  <a:lnTo>
                    <a:pt x="5" y="42"/>
                  </a:lnTo>
                  <a:lnTo>
                    <a:pt x="6" y="49"/>
                  </a:lnTo>
                  <a:lnTo>
                    <a:pt x="8" y="56"/>
                  </a:lnTo>
                  <a:lnTo>
                    <a:pt x="10" y="63"/>
                  </a:lnTo>
                  <a:lnTo>
                    <a:pt x="13" y="69"/>
                  </a:lnTo>
                  <a:lnTo>
                    <a:pt x="15" y="76"/>
                  </a:lnTo>
                  <a:lnTo>
                    <a:pt x="18" y="83"/>
                  </a:lnTo>
                  <a:lnTo>
                    <a:pt x="22" y="90"/>
                  </a:lnTo>
                  <a:lnTo>
                    <a:pt x="25" y="95"/>
                  </a:lnTo>
                  <a:lnTo>
                    <a:pt x="28" y="102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41" y="120"/>
                  </a:lnTo>
                  <a:lnTo>
                    <a:pt x="44" y="126"/>
                  </a:lnTo>
                  <a:lnTo>
                    <a:pt x="50" y="131"/>
                  </a:lnTo>
                  <a:lnTo>
                    <a:pt x="54" y="137"/>
                  </a:lnTo>
                  <a:lnTo>
                    <a:pt x="59" y="141"/>
                  </a:lnTo>
                  <a:lnTo>
                    <a:pt x="64" y="147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81" y="160"/>
                  </a:lnTo>
                  <a:lnTo>
                    <a:pt x="87" y="165"/>
                  </a:lnTo>
                  <a:lnTo>
                    <a:pt x="92" y="168"/>
                  </a:lnTo>
                  <a:lnTo>
                    <a:pt x="98" y="173"/>
                  </a:lnTo>
                  <a:lnTo>
                    <a:pt x="105" y="176"/>
                  </a:lnTo>
                  <a:lnTo>
                    <a:pt x="112" y="180"/>
                  </a:lnTo>
                  <a:lnTo>
                    <a:pt x="117" y="182"/>
                  </a:lnTo>
                  <a:lnTo>
                    <a:pt x="124" y="185"/>
                  </a:lnTo>
                  <a:lnTo>
                    <a:pt x="131" y="187"/>
                  </a:lnTo>
                  <a:lnTo>
                    <a:pt x="137" y="190"/>
                  </a:lnTo>
                  <a:lnTo>
                    <a:pt x="144" y="192"/>
                  </a:lnTo>
                  <a:lnTo>
                    <a:pt x="151" y="194"/>
                  </a:lnTo>
                  <a:lnTo>
                    <a:pt x="159" y="195"/>
                  </a:lnTo>
                  <a:lnTo>
                    <a:pt x="166" y="198"/>
                  </a:lnTo>
                  <a:lnTo>
                    <a:pt x="172" y="199"/>
                  </a:lnTo>
                  <a:lnTo>
                    <a:pt x="180" y="200"/>
                  </a:lnTo>
                  <a:lnTo>
                    <a:pt x="187" y="200"/>
                  </a:lnTo>
                  <a:lnTo>
                    <a:pt x="194" y="200"/>
                  </a:lnTo>
                  <a:lnTo>
                    <a:pt x="202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1669" y="2295"/>
              <a:ext cx="52" cy="51"/>
            </a:xfrm>
            <a:custGeom>
              <a:avLst/>
              <a:gdLst>
                <a:gd name="T0" fmla="*/ 0 w 202"/>
                <a:gd name="T1" fmla="*/ 201 h 201"/>
                <a:gd name="T2" fmla="*/ 8 w 202"/>
                <a:gd name="T3" fmla="*/ 200 h 201"/>
                <a:gd name="T4" fmla="*/ 15 w 202"/>
                <a:gd name="T5" fmla="*/ 200 h 201"/>
                <a:gd name="T6" fmla="*/ 22 w 202"/>
                <a:gd name="T7" fmla="*/ 200 h 201"/>
                <a:gd name="T8" fmla="*/ 30 w 202"/>
                <a:gd name="T9" fmla="*/ 199 h 201"/>
                <a:gd name="T10" fmla="*/ 36 w 202"/>
                <a:gd name="T11" fmla="*/ 198 h 201"/>
                <a:gd name="T12" fmla="*/ 43 w 202"/>
                <a:gd name="T13" fmla="*/ 195 h 201"/>
                <a:gd name="T14" fmla="*/ 50 w 202"/>
                <a:gd name="T15" fmla="*/ 194 h 201"/>
                <a:gd name="T16" fmla="*/ 58 w 202"/>
                <a:gd name="T17" fmla="*/ 192 h 201"/>
                <a:gd name="T18" fmla="*/ 64 w 202"/>
                <a:gd name="T19" fmla="*/ 190 h 201"/>
                <a:gd name="T20" fmla="*/ 71 w 202"/>
                <a:gd name="T21" fmla="*/ 187 h 201"/>
                <a:gd name="T22" fmla="*/ 78 w 202"/>
                <a:gd name="T23" fmla="*/ 185 h 201"/>
                <a:gd name="T24" fmla="*/ 84 w 202"/>
                <a:gd name="T25" fmla="*/ 182 h 201"/>
                <a:gd name="T26" fmla="*/ 90 w 202"/>
                <a:gd name="T27" fmla="*/ 180 h 201"/>
                <a:gd name="T28" fmla="*/ 97 w 202"/>
                <a:gd name="T29" fmla="*/ 176 h 201"/>
                <a:gd name="T30" fmla="*/ 103 w 202"/>
                <a:gd name="T31" fmla="*/ 173 h 201"/>
                <a:gd name="T32" fmla="*/ 109 w 202"/>
                <a:gd name="T33" fmla="*/ 168 h 201"/>
                <a:gd name="T34" fmla="*/ 115 w 202"/>
                <a:gd name="T35" fmla="*/ 165 h 201"/>
                <a:gd name="T36" fmla="*/ 121 w 202"/>
                <a:gd name="T37" fmla="*/ 160 h 201"/>
                <a:gd name="T38" fmla="*/ 126 w 202"/>
                <a:gd name="T39" fmla="*/ 156 h 201"/>
                <a:gd name="T40" fmla="*/ 132 w 202"/>
                <a:gd name="T41" fmla="*/ 152 h 201"/>
                <a:gd name="T42" fmla="*/ 138 w 202"/>
                <a:gd name="T43" fmla="*/ 147 h 201"/>
                <a:gd name="T44" fmla="*/ 143 w 202"/>
                <a:gd name="T45" fmla="*/ 141 h 201"/>
                <a:gd name="T46" fmla="*/ 148 w 202"/>
                <a:gd name="T47" fmla="*/ 137 h 201"/>
                <a:gd name="T48" fmla="*/ 152 w 202"/>
                <a:gd name="T49" fmla="*/ 131 h 201"/>
                <a:gd name="T50" fmla="*/ 157 w 202"/>
                <a:gd name="T51" fmla="*/ 126 h 201"/>
                <a:gd name="T52" fmla="*/ 161 w 202"/>
                <a:gd name="T53" fmla="*/ 120 h 201"/>
                <a:gd name="T54" fmla="*/ 166 w 202"/>
                <a:gd name="T55" fmla="*/ 114 h 201"/>
                <a:gd name="T56" fmla="*/ 170 w 202"/>
                <a:gd name="T57" fmla="*/ 108 h 201"/>
                <a:gd name="T58" fmla="*/ 174 w 202"/>
                <a:gd name="T59" fmla="*/ 102 h 201"/>
                <a:gd name="T60" fmla="*/ 177 w 202"/>
                <a:gd name="T61" fmla="*/ 95 h 201"/>
                <a:gd name="T62" fmla="*/ 180 w 202"/>
                <a:gd name="T63" fmla="*/ 90 h 201"/>
                <a:gd name="T64" fmla="*/ 184 w 202"/>
                <a:gd name="T65" fmla="*/ 83 h 201"/>
                <a:gd name="T66" fmla="*/ 186 w 202"/>
                <a:gd name="T67" fmla="*/ 76 h 201"/>
                <a:gd name="T68" fmla="*/ 189 w 202"/>
                <a:gd name="T69" fmla="*/ 69 h 201"/>
                <a:gd name="T70" fmla="*/ 192 w 202"/>
                <a:gd name="T71" fmla="*/ 63 h 201"/>
                <a:gd name="T72" fmla="*/ 194 w 202"/>
                <a:gd name="T73" fmla="*/ 56 h 201"/>
                <a:gd name="T74" fmla="*/ 195 w 202"/>
                <a:gd name="T75" fmla="*/ 49 h 201"/>
                <a:gd name="T76" fmla="*/ 197 w 202"/>
                <a:gd name="T77" fmla="*/ 42 h 201"/>
                <a:gd name="T78" fmla="*/ 198 w 202"/>
                <a:gd name="T79" fmla="*/ 36 h 201"/>
                <a:gd name="T80" fmla="*/ 199 w 202"/>
                <a:gd name="T81" fmla="*/ 28 h 201"/>
                <a:gd name="T82" fmla="*/ 201 w 202"/>
                <a:gd name="T83" fmla="*/ 21 h 201"/>
                <a:gd name="T84" fmla="*/ 202 w 202"/>
                <a:gd name="T85" fmla="*/ 14 h 201"/>
                <a:gd name="T86" fmla="*/ 202 w 202"/>
                <a:gd name="T87" fmla="*/ 6 h 201"/>
                <a:gd name="T88" fmla="*/ 202 w 202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0" y="201"/>
                  </a:moveTo>
                  <a:lnTo>
                    <a:pt x="8" y="200"/>
                  </a:lnTo>
                  <a:lnTo>
                    <a:pt x="15" y="200"/>
                  </a:lnTo>
                  <a:lnTo>
                    <a:pt x="22" y="200"/>
                  </a:lnTo>
                  <a:lnTo>
                    <a:pt x="30" y="199"/>
                  </a:lnTo>
                  <a:lnTo>
                    <a:pt x="36" y="198"/>
                  </a:lnTo>
                  <a:lnTo>
                    <a:pt x="43" y="195"/>
                  </a:lnTo>
                  <a:lnTo>
                    <a:pt x="50" y="194"/>
                  </a:lnTo>
                  <a:lnTo>
                    <a:pt x="58" y="192"/>
                  </a:lnTo>
                  <a:lnTo>
                    <a:pt x="64" y="190"/>
                  </a:lnTo>
                  <a:lnTo>
                    <a:pt x="71" y="187"/>
                  </a:lnTo>
                  <a:lnTo>
                    <a:pt x="78" y="185"/>
                  </a:lnTo>
                  <a:lnTo>
                    <a:pt x="84" y="182"/>
                  </a:lnTo>
                  <a:lnTo>
                    <a:pt x="90" y="180"/>
                  </a:lnTo>
                  <a:lnTo>
                    <a:pt x="97" y="176"/>
                  </a:lnTo>
                  <a:lnTo>
                    <a:pt x="103" y="173"/>
                  </a:lnTo>
                  <a:lnTo>
                    <a:pt x="109" y="168"/>
                  </a:lnTo>
                  <a:lnTo>
                    <a:pt x="115" y="165"/>
                  </a:lnTo>
                  <a:lnTo>
                    <a:pt x="121" y="160"/>
                  </a:lnTo>
                  <a:lnTo>
                    <a:pt x="126" y="156"/>
                  </a:lnTo>
                  <a:lnTo>
                    <a:pt x="132" y="152"/>
                  </a:lnTo>
                  <a:lnTo>
                    <a:pt x="138" y="147"/>
                  </a:lnTo>
                  <a:lnTo>
                    <a:pt x="143" y="141"/>
                  </a:lnTo>
                  <a:lnTo>
                    <a:pt x="148" y="137"/>
                  </a:lnTo>
                  <a:lnTo>
                    <a:pt x="152" y="131"/>
                  </a:lnTo>
                  <a:lnTo>
                    <a:pt x="157" y="126"/>
                  </a:lnTo>
                  <a:lnTo>
                    <a:pt x="161" y="120"/>
                  </a:lnTo>
                  <a:lnTo>
                    <a:pt x="166" y="114"/>
                  </a:lnTo>
                  <a:lnTo>
                    <a:pt x="170" y="108"/>
                  </a:lnTo>
                  <a:lnTo>
                    <a:pt x="174" y="102"/>
                  </a:lnTo>
                  <a:lnTo>
                    <a:pt x="177" y="95"/>
                  </a:lnTo>
                  <a:lnTo>
                    <a:pt x="180" y="90"/>
                  </a:lnTo>
                  <a:lnTo>
                    <a:pt x="184" y="83"/>
                  </a:lnTo>
                  <a:lnTo>
                    <a:pt x="186" y="76"/>
                  </a:lnTo>
                  <a:lnTo>
                    <a:pt x="189" y="69"/>
                  </a:lnTo>
                  <a:lnTo>
                    <a:pt x="192" y="63"/>
                  </a:lnTo>
                  <a:lnTo>
                    <a:pt x="194" y="56"/>
                  </a:lnTo>
                  <a:lnTo>
                    <a:pt x="195" y="49"/>
                  </a:lnTo>
                  <a:lnTo>
                    <a:pt x="197" y="42"/>
                  </a:lnTo>
                  <a:lnTo>
                    <a:pt x="198" y="36"/>
                  </a:lnTo>
                  <a:lnTo>
                    <a:pt x="199" y="28"/>
                  </a:lnTo>
                  <a:lnTo>
                    <a:pt x="201" y="21"/>
                  </a:lnTo>
                  <a:lnTo>
                    <a:pt x="202" y="14"/>
                  </a:lnTo>
                  <a:lnTo>
                    <a:pt x="202" y="6"/>
                  </a:lnTo>
                  <a:lnTo>
                    <a:pt x="202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1669" y="1583"/>
              <a:ext cx="52" cy="51"/>
            </a:xfrm>
            <a:custGeom>
              <a:avLst/>
              <a:gdLst>
                <a:gd name="T0" fmla="*/ 202 w 202"/>
                <a:gd name="T1" fmla="*/ 201 h 201"/>
                <a:gd name="T2" fmla="*/ 202 w 202"/>
                <a:gd name="T3" fmla="*/ 194 h 201"/>
                <a:gd name="T4" fmla="*/ 202 w 202"/>
                <a:gd name="T5" fmla="*/ 187 h 201"/>
                <a:gd name="T6" fmla="*/ 201 w 202"/>
                <a:gd name="T7" fmla="*/ 180 h 201"/>
                <a:gd name="T8" fmla="*/ 199 w 202"/>
                <a:gd name="T9" fmla="*/ 173 h 201"/>
                <a:gd name="T10" fmla="*/ 198 w 202"/>
                <a:gd name="T11" fmla="*/ 165 h 201"/>
                <a:gd name="T12" fmla="*/ 197 w 202"/>
                <a:gd name="T13" fmla="*/ 159 h 201"/>
                <a:gd name="T14" fmla="*/ 195 w 202"/>
                <a:gd name="T15" fmla="*/ 152 h 201"/>
                <a:gd name="T16" fmla="*/ 194 w 202"/>
                <a:gd name="T17" fmla="*/ 145 h 201"/>
                <a:gd name="T18" fmla="*/ 192 w 202"/>
                <a:gd name="T19" fmla="*/ 138 h 201"/>
                <a:gd name="T20" fmla="*/ 189 w 202"/>
                <a:gd name="T21" fmla="*/ 132 h 201"/>
                <a:gd name="T22" fmla="*/ 186 w 202"/>
                <a:gd name="T23" fmla="*/ 125 h 201"/>
                <a:gd name="T24" fmla="*/ 184 w 202"/>
                <a:gd name="T25" fmla="*/ 118 h 201"/>
                <a:gd name="T26" fmla="*/ 180 w 202"/>
                <a:gd name="T27" fmla="*/ 111 h 201"/>
                <a:gd name="T28" fmla="*/ 177 w 202"/>
                <a:gd name="T29" fmla="*/ 106 h 201"/>
                <a:gd name="T30" fmla="*/ 174 w 202"/>
                <a:gd name="T31" fmla="*/ 99 h 201"/>
                <a:gd name="T32" fmla="*/ 170 w 202"/>
                <a:gd name="T33" fmla="*/ 93 h 201"/>
                <a:gd name="T34" fmla="*/ 166 w 202"/>
                <a:gd name="T35" fmla="*/ 87 h 201"/>
                <a:gd name="T36" fmla="*/ 161 w 202"/>
                <a:gd name="T37" fmla="*/ 81 h 201"/>
                <a:gd name="T38" fmla="*/ 157 w 202"/>
                <a:gd name="T39" fmla="*/ 75 h 201"/>
                <a:gd name="T40" fmla="*/ 152 w 202"/>
                <a:gd name="T41" fmla="*/ 70 h 201"/>
                <a:gd name="T42" fmla="*/ 148 w 202"/>
                <a:gd name="T43" fmla="*/ 64 h 201"/>
                <a:gd name="T44" fmla="*/ 143 w 202"/>
                <a:gd name="T45" fmla="*/ 60 h 201"/>
                <a:gd name="T46" fmla="*/ 138 w 202"/>
                <a:gd name="T47" fmla="*/ 54 h 201"/>
                <a:gd name="T48" fmla="*/ 132 w 202"/>
                <a:gd name="T49" fmla="*/ 49 h 201"/>
                <a:gd name="T50" fmla="*/ 126 w 202"/>
                <a:gd name="T51" fmla="*/ 45 h 201"/>
                <a:gd name="T52" fmla="*/ 121 w 202"/>
                <a:gd name="T53" fmla="*/ 40 h 201"/>
                <a:gd name="T54" fmla="*/ 115 w 202"/>
                <a:gd name="T55" fmla="*/ 36 h 201"/>
                <a:gd name="T56" fmla="*/ 109 w 202"/>
                <a:gd name="T57" fmla="*/ 33 h 201"/>
                <a:gd name="T58" fmla="*/ 103 w 202"/>
                <a:gd name="T59" fmla="*/ 28 h 201"/>
                <a:gd name="T60" fmla="*/ 97 w 202"/>
                <a:gd name="T61" fmla="*/ 25 h 201"/>
                <a:gd name="T62" fmla="*/ 90 w 202"/>
                <a:gd name="T63" fmla="*/ 21 h 201"/>
                <a:gd name="T64" fmla="*/ 84 w 202"/>
                <a:gd name="T65" fmla="*/ 19 h 201"/>
                <a:gd name="T66" fmla="*/ 78 w 202"/>
                <a:gd name="T67" fmla="*/ 16 h 201"/>
                <a:gd name="T68" fmla="*/ 71 w 202"/>
                <a:gd name="T69" fmla="*/ 13 h 201"/>
                <a:gd name="T70" fmla="*/ 64 w 202"/>
                <a:gd name="T71" fmla="*/ 11 h 201"/>
                <a:gd name="T72" fmla="*/ 58 w 202"/>
                <a:gd name="T73" fmla="*/ 9 h 201"/>
                <a:gd name="T74" fmla="*/ 50 w 202"/>
                <a:gd name="T75" fmla="*/ 7 h 201"/>
                <a:gd name="T76" fmla="*/ 43 w 202"/>
                <a:gd name="T77" fmla="*/ 6 h 201"/>
                <a:gd name="T78" fmla="*/ 36 w 202"/>
                <a:gd name="T79" fmla="*/ 3 h 201"/>
                <a:gd name="T80" fmla="*/ 30 w 202"/>
                <a:gd name="T81" fmla="*/ 2 h 201"/>
                <a:gd name="T82" fmla="*/ 22 w 202"/>
                <a:gd name="T83" fmla="*/ 1 h 201"/>
                <a:gd name="T84" fmla="*/ 15 w 202"/>
                <a:gd name="T85" fmla="*/ 1 h 201"/>
                <a:gd name="T86" fmla="*/ 8 w 202"/>
                <a:gd name="T87" fmla="*/ 1 h 201"/>
                <a:gd name="T88" fmla="*/ 0 w 202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202" y="201"/>
                  </a:moveTo>
                  <a:lnTo>
                    <a:pt x="202" y="194"/>
                  </a:lnTo>
                  <a:lnTo>
                    <a:pt x="202" y="187"/>
                  </a:lnTo>
                  <a:lnTo>
                    <a:pt x="201" y="180"/>
                  </a:lnTo>
                  <a:lnTo>
                    <a:pt x="199" y="173"/>
                  </a:lnTo>
                  <a:lnTo>
                    <a:pt x="198" y="165"/>
                  </a:lnTo>
                  <a:lnTo>
                    <a:pt x="197" y="159"/>
                  </a:lnTo>
                  <a:lnTo>
                    <a:pt x="195" y="152"/>
                  </a:lnTo>
                  <a:lnTo>
                    <a:pt x="194" y="145"/>
                  </a:lnTo>
                  <a:lnTo>
                    <a:pt x="192" y="138"/>
                  </a:lnTo>
                  <a:lnTo>
                    <a:pt x="189" y="132"/>
                  </a:lnTo>
                  <a:lnTo>
                    <a:pt x="186" y="125"/>
                  </a:lnTo>
                  <a:lnTo>
                    <a:pt x="184" y="118"/>
                  </a:lnTo>
                  <a:lnTo>
                    <a:pt x="180" y="111"/>
                  </a:lnTo>
                  <a:lnTo>
                    <a:pt x="177" y="106"/>
                  </a:lnTo>
                  <a:lnTo>
                    <a:pt x="174" y="99"/>
                  </a:lnTo>
                  <a:lnTo>
                    <a:pt x="170" y="93"/>
                  </a:lnTo>
                  <a:lnTo>
                    <a:pt x="166" y="87"/>
                  </a:lnTo>
                  <a:lnTo>
                    <a:pt x="161" y="81"/>
                  </a:lnTo>
                  <a:lnTo>
                    <a:pt x="157" y="75"/>
                  </a:lnTo>
                  <a:lnTo>
                    <a:pt x="152" y="70"/>
                  </a:lnTo>
                  <a:lnTo>
                    <a:pt x="148" y="64"/>
                  </a:lnTo>
                  <a:lnTo>
                    <a:pt x="143" y="60"/>
                  </a:lnTo>
                  <a:lnTo>
                    <a:pt x="138" y="54"/>
                  </a:lnTo>
                  <a:lnTo>
                    <a:pt x="132" y="49"/>
                  </a:lnTo>
                  <a:lnTo>
                    <a:pt x="126" y="45"/>
                  </a:lnTo>
                  <a:lnTo>
                    <a:pt x="121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3" y="28"/>
                  </a:lnTo>
                  <a:lnTo>
                    <a:pt x="97" y="25"/>
                  </a:lnTo>
                  <a:lnTo>
                    <a:pt x="90" y="21"/>
                  </a:lnTo>
                  <a:lnTo>
                    <a:pt x="84" y="19"/>
                  </a:lnTo>
                  <a:lnTo>
                    <a:pt x="78" y="16"/>
                  </a:lnTo>
                  <a:lnTo>
                    <a:pt x="71" y="13"/>
                  </a:lnTo>
                  <a:lnTo>
                    <a:pt x="64" y="11"/>
                  </a:lnTo>
                  <a:lnTo>
                    <a:pt x="58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3"/>
                  </a:lnTo>
                  <a:lnTo>
                    <a:pt x="30" y="2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1184" y="1583"/>
              <a:ext cx="50" cy="51"/>
            </a:xfrm>
            <a:custGeom>
              <a:avLst/>
              <a:gdLst>
                <a:gd name="T0" fmla="*/ 202 w 202"/>
                <a:gd name="T1" fmla="*/ 0 h 201"/>
                <a:gd name="T2" fmla="*/ 194 w 202"/>
                <a:gd name="T3" fmla="*/ 1 h 201"/>
                <a:gd name="T4" fmla="*/ 187 w 202"/>
                <a:gd name="T5" fmla="*/ 1 h 201"/>
                <a:gd name="T6" fmla="*/ 180 w 202"/>
                <a:gd name="T7" fmla="*/ 1 h 201"/>
                <a:gd name="T8" fmla="*/ 172 w 202"/>
                <a:gd name="T9" fmla="*/ 2 h 201"/>
                <a:gd name="T10" fmla="*/ 166 w 202"/>
                <a:gd name="T11" fmla="*/ 3 h 201"/>
                <a:gd name="T12" fmla="*/ 159 w 202"/>
                <a:gd name="T13" fmla="*/ 6 h 201"/>
                <a:gd name="T14" fmla="*/ 151 w 202"/>
                <a:gd name="T15" fmla="*/ 7 h 201"/>
                <a:gd name="T16" fmla="*/ 144 w 202"/>
                <a:gd name="T17" fmla="*/ 9 h 201"/>
                <a:gd name="T18" fmla="*/ 137 w 202"/>
                <a:gd name="T19" fmla="*/ 11 h 201"/>
                <a:gd name="T20" fmla="*/ 131 w 202"/>
                <a:gd name="T21" fmla="*/ 13 h 201"/>
                <a:gd name="T22" fmla="*/ 124 w 202"/>
                <a:gd name="T23" fmla="*/ 16 h 201"/>
                <a:gd name="T24" fmla="*/ 117 w 202"/>
                <a:gd name="T25" fmla="*/ 19 h 201"/>
                <a:gd name="T26" fmla="*/ 112 w 202"/>
                <a:gd name="T27" fmla="*/ 21 h 201"/>
                <a:gd name="T28" fmla="*/ 105 w 202"/>
                <a:gd name="T29" fmla="*/ 25 h 201"/>
                <a:gd name="T30" fmla="*/ 98 w 202"/>
                <a:gd name="T31" fmla="*/ 28 h 201"/>
                <a:gd name="T32" fmla="*/ 92 w 202"/>
                <a:gd name="T33" fmla="*/ 33 h 201"/>
                <a:gd name="T34" fmla="*/ 87 w 202"/>
                <a:gd name="T35" fmla="*/ 36 h 201"/>
                <a:gd name="T36" fmla="*/ 81 w 202"/>
                <a:gd name="T37" fmla="*/ 40 h 201"/>
                <a:gd name="T38" fmla="*/ 74 w 202"/>
                <a:gd name="T39" fmla="*/ 45 h 201"/>
                <a:gd name="T40" fmla="*/ 70 w 202"/>
                <a:gd name="T41" fmla="*/ 49 h 201"/>
                <a:gd name="T42" fmla="*/ 64 w 202"/>
                <a:gd name="T43" fmla="*/ 54 h 201"/>
                <a:gd name="T44" fmla="*/ 59 w 202"/>
                <a:gd name="T45" fmla="*/ 60 h 201"/>
                <a:gd name="T46" fmla="*/ 54 w 202"/>
                <a:gd name="T47" fmla="*/ 64 h 201"/>
                <a:gd name="T48" fmla="*/ 50 w 202"/>
                <a:gd name="T49" fmla="*/ 70 h 201"/>
                <a:gd name="T50" fmla="*/ 44 w 202"/>
                <a:gd name="T51" fmla="*/ 75 h 201"/>
                <a:gd name="T52" fmla="*/ 41 w 202"/>
                <a:gd name="T53" fmla="*/ 81 h 201"/>
                <a:gd name="T54" fmla="*/ 36 w 202"/>
                <a:gd name="T55" fmla="*/ 87 h 201"/>
                <a:gd name="T56" fmla="*/ 32 w 202"/>
                <a:gd name="T57" fmla="*/ 93 h 201"/>
                <a:gd name="T58" fmla="*/ 28 w 202"/>
                <a:gd name="T59" fmla="*/ 99 h 201"/>
                <a:gd name="T60" fmla="*/ 25 w 202"/>
                <a:gd name="T61" fmla="*/ 106 h 201"/>
                <a:gd name="T62" fmla="*/ 22 w 202"/>
                <a:gd name="T63" fmla="*/ 111 h 201"/>
                <a:gd name="T64" fmla="*/ 18 w 202"/>
                <a:gd name="T65" fmla="*/ 118 h 201"/>
                <a:gd name="T66" fmla="*/ 15 w 202"/>
                <a:gd name="T67" fmla="*/ 125 h 201"/>
                <a:gd name="T68" fmla="*/ 13 w 202"/>
                <a:gd name="T69" fmla="*/ 132 h 201"/>
                <a:gd name="T70" fmla="*/ 10 w 202"/>
                <a:gd name="T71" fmla="*/ 138 h 201"/>
                <a:gd name="T72" fmla="*/ 8 w 202"/>
                <a:gd name="T73" fmla="*/ 145 h 201"/>
                <a:gd name="T74" fmla="*/ 6 w 202"/>
                <a:gd name="T75" fmla="*/ 152 h 201"/>
                <a:gd name="T76" fmla="*/ 5 w 202"/>
                <a:gd name="T77" fmla="*/ 159 h 201"/>
                <a:gd name="T78" fmla="*/ 4 w 202"/>
                <a:gd name="T79" fmla="*/ 165 h 201"/>
                <a:gd name="T80" fmla="*/ 2 w 202"/>
                <a:gd name="T81" fmla="*/ 173 h 201"/>
                <a:gd name="T82" fmla="*/ 1 w 202"/>
                <a:gd name="T83" fmla="*/ 180 h 201"/>
                <a:gd name="T84" fmla="*/ 0 w 202"/>
                <a:gd name="T85" fmla="*/ 187 h 201"/>
                <a:gd name="T86" fmla="*/ 0 w 202"/>
                <a:gd name="T87" fmla="*/ 194 h 201"/>
                <a:gd name="T88" fmla="*/ 0 w 202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202" y="0"/>
                  </a:moveTo>
                  <a:lnTo>
                    <a:pt x="194" y="1"/>
                  </a:lnTo>
                  <a:lnTo>
                    <a:pt x="187" y="1"/>
                  </a:lnTo>
                  <a:lnTo>
                    <a:pt x="180" y="1"/>
                  </a:lnTo>
                  <a:lnTo>
                    <a:pt x="172" y="2"/>
                  </a:lnTo>
                  <a:lnTo>
                    <a:pt x="166" y="3"/>
                  </a:lnTo>
                  <a:lnTo>
                    <a:pt x="159" y="6"/>
                  </a:lnTo>
                  <a:lnTo>
                    <a:pt x="151" y="7"/>
                  </a:lnTo>
                  <a:lnTo>
                    <a:pt x="144" y="9"/>
                  </a:lnTo>
                  <a:lnTo>
                    <a:pt x="137" y="11"/>
                  </a:lnTo>
                  <a:lnTo>
                    <a:pt x="131" y="13"/>
                  </a:lnTo>
                  <a:lnTo>
                    <a:pt x="124" y="16"/>
                  </a:lnTo>
                  <a:lnTo>
                    <a:pt x="117" y="19"/>
                  </a:lnTo>
                  <a:lnTo>
                    <a:pt x="112" y="21"/>
                  </a:lnTo>
                  <a:lnTo>
                    <a:pt x="105" y="25"/>
                  </a:lnTo>
                  <a:lnTo>
                    <a:pt x="98" y="28"/>
                  </a:lnTo>
                  <a:lnTo>
                    <a:pt x="92" y="33"/>
                  </a:lnTo>
                  <a:lnTo>
                    <a:pt x="87" y="36"/>
                  </a:lnTo>
                  <a:lnTo>
                    <a:pt x="81" y="40"/>
                  </a:lnTo>
                  <a:lnTo>
                    <a:pt x="74" y="45"/>
                  </a:lnTo>
                  <a:lnTo>
                    <a:pt x="70" y="49"/>
                  </a:lnTo>
                  <a:lnTo>
                    <a:pt x="64" y="54"/>
                  </a:lnTo>
                  <a:lnTo>
                    <a:pt x="59" y="60"/>
                  </a:lnTo>
                  <a:lnTo>
                    <a:pt x="54" y="64"/>
                  </a:lnTo>
                  <a:lnTo>
                    <a:pt x="50" y="70"/>
                  </a:lnTo>
                  <a:lnTo>
                    <a:pt x="44" y="75"/>
                  </a:lnTo>
                  <a:lnTo>
                    <a:pt x="41" y="81"/>
                  </a:lnTo>
                  <a:lnTo>
                    <a:pt x="36" y="87"/>
                  </a:lnTo>
                  <a:lnTo>
                    <a:pt x="32" y="93"/>
                  </a:lnTo>
                  <a:lnTo>
                    <a:pt x="28" y="99"/>
                  </a:lnTo>
                  <a:lnTo>
                    <a:pt x="25" y="106"/>
                  </a:lnTo>
                  <a:lnTo>
                    <a:pt x="22" y="111"/>
                  </a:lnTo>
                  <a:lnTo>
                    <a:pt x="18" y="118"/>
                  </a:lnTo>
                  <a:lnTo>
                    <a:pt x="15" y="125"/>
                  </a:lnTo>
                  <a:lnTo>
                    <a:pt x="13" y="132"/>
                  </a:lnTo>
                  <a:lnTo>
                    <a:pt x="10" y="138"/>
                  </a:lnTo>
                  <a:lnTo>
                    <a:pt x="8" y="145"/>
                  </a:lnTo>
                  <a:lnTo>
                    <a:pt x="6" y="152"/>
                  </a:lnTo>
                  <a:lnTo>
                    <a:pt x="5" y="159"/>
                  </a:lnTo>
                  <a:lnTo>
                    <a:pt x="4" y="165"/>
                  </a:lnTo>
                  <a:lnTo>
                    <a:pt x="2" y="173"/>
                  </a:lnTo>
                  <a:lnTo>
                    <a:pt x="1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0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2"/>
            <p:cNvSpPr>
              <a:spLocks noChangeShapeType="1"/>
            </p:cNvSpPr>
            <p:nvPr/>
          </p:nvSpPr>
          <p:spPr bwMode="auto">
            <a:xfrm>
              <a:off x="614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3"/>
            <p:cNvSpPr>
              <a:spLocks noChangeShapeType="1"/>
            </p:cNvSpPr>
            <p:nvPr/>
          </p:nvSpPr>
          <p:spPr bwMode="auto">
            <a:xfrm>
              <a:off x="664" y="2346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4"/>
            <p:cNvSpPr>
              <a:spLocks noChangeShapeType="1"/>
            </p:cNvSpPr>
            <p:nvPr/>
          </p:nvSpPr>
          <p:spPr bwMode="auto">
            <a:xfrm flipV="1">
              <a:off x="1149" y="1634"/>
              <a:ext cx="2" cy="66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5"/>
            <p:cNvSpPr>
              <a:spLocks noChangeShapeType="1"/>
            </p:cNvSpPr>
            <p:nvPr/>
          </p:nvSpPr>
          <p:spPr bwMode="auto">
            <a:xfrm flipH="1">
              <a:off x="664" y="1583"/>
              <a:ext cx="435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14" y="2295"/>
              <a:ext cx="50" cy="51"/>
            </a:xfrm>
            <a:custGeom>
              <a:avLst/>
              <a:gdLst>
                <a:gd name="T0" fmla="*/ 0 w 202"/>
                <a:gd name="T1" fmla="*/ 0 h 201"/>
                <a:gd name="T2" fmla="*/ 2 w 202"/>
                <a:gd name="T3" fmla="*/ 6 h 201"/>
                <a:gd name="T4" fmla="*/ 2 w 202"/>
                <a:gd name="T5" fmla="*/ 14 h 201"/>
                <a:gd name="T6" fmla="*/ 2 w 202"/>
                <a:gd name="T7" fmla="*/ 21 h 201"/>
                <a:gd name="T8" fmla="*/ 3 w 202"/>
                <a:gd name="T9" fmla="*/ 28 h 201"/>
                <a:gd name="T10" fmla="*/ 4 w 202"/>
                <a:gd name="T11" fmla="*/ 36 h 201"/>
                <a:gd name="T12" fmla="*/ 5 w 202"/>
                <a:gd name="T13" fmla="*/ 42 h 201"/>
                <a:gd name="T14" fmla="*/ 7 w 202"/>
                <a:gd name="T15" fmla="*/ 49 h 201"/>
                <a:gd name="T16" fmla="*/ 9 w 202"/>
                <a:gd name="T17" fmla="*/ 56 h 201"/>
                <a:gd name="T18" fmla="*/ 12 w 202"/>
                <a:gd name="T19" fmla="*/ 63 h 201"/>
                <a:gd name="T20" fmla="*/ 14 w 202"/>
                <a:gd name="T21" fmla="*/ 69 h 201"/>
                <a:gd name="T22" fmla="*/ 16 w 202"/>
                <a:gd name="T23" fmla="*/ 76 h 201"/>
                <a:gd name="T24" fmla="*/ 20 w 202"/>
                <a:gd name="T25" fmla="*/ 83 h 201"/>
                <a:gd name="T26" fmla="*/ 22 w 202"/>
                <a:gd name="T27" fmla="*/ 90 h 201"/>
                <a:gd name="T28" fmla="*/ 25 w 202"/>
                <a:gd name="T29" fmla="*/ 95 h 201"/>
                <a:gd name="T30" fmla="*/ 29 w 202"/>
                <a:gd name="T31" fmla="*/ 102 h 201"/>
                <a:gd name="T32" fmla="*/ 33 w 202"/>
                <a:gd name="T33" fmla="*/ 108 h 201"/>
                <a:gd name="T34" fmla="*/ 36 w 202"/>
                <a:gd name="T35" fmla="*/ 114 h 201"/>
                <a:gd name="T36" fmla="*/ 41 w 202"/>
                <a:gd name="T37" fmla="*/ 120 h 201"/>
                <a:gd name="T38" fmla="*/ 45 w 202"/>
                <a:gd name="T39" fmla="*/ 126 h 201"/>
                <a:gd name="T40" fmla="*/ 50 w 202"/>
                <a:gd name="T41" fmla="*/ 131 h 201"/>
                <a:gd name="T42" fmla="*/ 54 w 202"/>
                <a:gd name="T43" fmla="*/ 137 h 201"/>
                <a:gd name="T44" fmla="*/ 60 w 202"/>
                <a:gd name="T45" fmla="*/ 141 h 201"/>
                <a:gd name="T46" fmla="*/ 65 w 202"/>
                <a:gd name="T47" fmla="*/ 147 h 201"/>
                <a:gd name="T48" fmla="*/ 70 w 202"/>
                <a:gd name="T49" fmla="*/ 152 h 201"/>
                <a:gd name="T50" fmla="*/ 76 w 202"/>
                <a:gd name="T51" fmla="*/ 156 h 201"/>
                <a:gd name="T52" fmla="*/ 81 w 202"/>
                <a:gd name="T53" fmla="*/ 160 h 201"/>
                <a:gd name="T54" fmla="*/ 87 w 202"/>
                <a:gd name="T55" fmla="*/ 165 h 201"/>
                <a:gd name="T56" fmla="*/ 94 w 202"/>
                <a:gd name="T57" fmla="*/ 168 h 201"/>
                <a:gd name="T58" fmla="*/ 99 w 202"/>
                <a:gd name="T59" fmla="*/ 173 h 201"/>
                <a:gd name="T60" fmla="*/ 105 w 202"/>
                <a:gd name="T61" fmla="*/ 176 h 201"/>
                <a:gd name="T62" fmla="*/ 112 w 202"/>
                <a:gd name="T63" fmla="*/ 180 h 201"/>
                <a:gd name="T64" fmla="*/ 119 w 202"/>
                <a:gd name="T65" fmla="*/ 182 h 201"/>
                <a:gd name="T66" fmla="*/ 125 w 202"/>
                <a:gd name="T67" fmla="*/ 185 h 201"/>
                <a:gd name="T68" fmla="*/ 132 w 202"/>
                <a:gd name="T69" fmla="*/ 187 h 201"/>
                <a:gd name="T70" fmla="*/ 139 w 202"/>
                <a:gd name="T71" fmla="*/ 190 h 201"/>
                <a:gd name="T72" fmla="*/ 146 w 202"/>
                <a:gd name="T73" fmla="*/ 192 h 201"/>
                <a:gd name="T74" fmla="*/ 152 w 202"/>
                <a:gd name="T75" fmla="*/ 194 h 201"/>
                <a:gd name="T76" fmla="*/ 159 w 202"/>
                <a:gd name="T77" fmla="*/ 195 h 201"/>
                <a:gd name="T78" fmla="*/ 166 w 202"/>
                <a:gd name="T79" fmla="*/ 198 h 201"/>
                <a:gd name="T80" fmla="*/ 174 w 202"/>
                <a:gd name="T81" fmla="*/ 199 h 201"/>
                <a:gd name="T82" fmla="*/ 180 w 202"/>
                <a:gd name="T83" fmla="*/ 200 h 201"/>
                <a:gd name="T84" fmla="*/ 187 w 202"/>
                <a:gd name="T85" fmla="*/ 200 h 201"/>
                <a:gd name="T86" fmla="*/ 195 w 202"/>
                <a:gd name="T87" fmla="*/ 200 h 201"/>
                <a:gd name="T88" fmla="*/ 202 w 202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0" y="0"/>
                  </a:moveTo>
                  <a:lnTo>
                    <a:pt x="2" y="6"/>
                  </a:lnTo>
                  <a:lnTo>
                    <a:pt x="2" y="14"/>
                  </a:lnTo>
                  <a:lnTo>
                    <a:pt x="2" y="21"/>
                  </a:lnTo>
                  <a:lnTo>
                    <a:pt x="3" y="28"/>
                  </a:lnTo>
                  <a:lnTo>
                    <a:pt x="4" y="36"/>
                  </a:lnTo>
                  <a:lnTo>
                    <a:pt x="5" y="42"/>
                  </a:lnTo>
                  <a:lnTo>
                    <a:pt x="7" y="49"/>
                  </a:lnTo>
                  <a:lnTo>
                    <a:pt x="9" y="56"/>
                  </a:lnTo>
                  <a:lnTo>
                    <a:pt x="12" y="63"/>
                  </a:lnTo>
                  <a:lnTo>
                    <a:pt x="14" y="69"/>
                  </a:lnTo>
                  <a:lnTo>
                    <a:pt x="16" y="76"/>
                  </a:lnTo>
                  <a:lnTo>
                    <a:pt x="20" y="83"/>
                  </a:lnTo>
                  <a:lnTo>
                    <a:pt x="22" y="90"/>
                  </a:lnTo>
                  <a:lnTo>
                    <a:pt x="25" y="95"/>
                  </a:lnTo>
                  <a:lnTo>
                    <a:pt x="29" y="102"/>
                  </a:lnTo>
                  <a:lnTo>
                    <a:pt x="33" y="108"/>
                  </a:lnTo>
                  <a:lnTo>
                    <a:pt x="36" y="114"/>
                  </a:lnTo>
                  <a:lnTo>
                    <a:pt x="41" y="120"/>
                  </a:lnTo>
                  <a:lnTo>
                    <a:pt x="45" y="126"/>
                  </a:lnTo>
                  <a:lnTo>
                    <a:pt x="50" y="131"/>
                  </a:lnTo>
                  <a:lnTo>
                    <a:pt x="54" y="137"/>
                  </a:lnTo>
                  <a:lnTo>
                    <a:pt x="60" y="141"/>
                  </a:lnTo>
                  <a:lnTo>
                    <a:pt x="65" y="147"/>
                  </a:lnTo>
                  <a:lnTo>
                    <a:pt x="70" y="152"/>
                  </a:lnTo>
                  <a:lnTo>
                    <a:pt x="76" y="156"/>
                  </a:lnTo>
                  <a:lnTo>
                    <a:pt x="81" y="160"/>
                  </a:lnTo>
                  <a:lnTo>
                    <a:pt x="87" y="165"/>
                  </a:lnTo>
                  <a:lnTo>
                    <a:pt x="94" y="168"/>
                  </a:lnTo>
                  <a:lnTo>
                    <a:pt x="99" y="173"/>
                  </a:lnTo>
                  <a:lnTo>
                    <a:pt x="105" y="176"/>
                  </a:lnTo>
                  <a:lnTo>
                    <a:pt x="112" y="180"/>
                  </a:lnTo>
                  <a:lnTo>
                    <a:pt x="119" y="182"/>
                  </a:lnTo>
                  <a:lnTo>
                    <a:pt x="125" y="185"/>
                  </a:lnTo>
                  <a:lnTo>
                    <a:pt x="132" y="187"/>
                  </a:lnTo>
                  <a:lnTo>
                    <a:pt x="139" y="190"/>
                  </a:lnTo>
                  <a:lnTo>
                    <a:pt x="146" y="192"/>
                  </a:lnTo>
                  <a:lnTo>
                    <a:pt x="152" y="194"/>
                  </a:lnTo>
                  <a:lnTo>
                    <a:pt x="159" y="195"/>
                  </a:lnTo>
                  <a:lnTo>
                    <a:pt x="166" y="198"/>
                  </a:lnTo>
                  <a:lnTo>
                    <a:pt x="174" y="199"/>
                  </a:lnTo>
                  <a:lnTo>
                    <a:pt x="180" y="200"/>
                  </a:lnTo>
                  <a:lnTo>
                    <a:pt x="187" y="200"/>
                  </a:lnTo>
                  <a:lnTo>
                    <a:pt x="195" y="200"/>
                  </a:lnTo>
                  <a:lnTo>
                    <a:pt x="202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1099" y="2295"/>
              <a:ext cx="50" cy="51"/>
            </a:xfrm>
            <a:custGeom>
              <a:avLst/>
              <a:gdLst>
                <a:gd name="T0" fmla="*/ 0 w 201"/>
                <a:gd name="T1" fmla="*/ 201 h 201"/>
                <a:gd name="T2" fmla="*/ 6 w 201"/>
                <a:gd name="T3" fmla="*/ 200 h 201"/>
                <a:gd name="T4" fmla="*/ 14 w 201"/>
                <a:gd name="T5" fmla="*/ 200 h 201"/>
                <a:gd name="T6" fmla="*/ 21 w 201"/>
                <a:gd name="T7" fmla="*/ 200 h 201"/>
                <a:gd name="T8" fmla="*/ 28 w 201"/>
                <a:gd name="T9" fmla="*/ 199 h 201"/>
                <a:gd name="T10" fmla="*/ 36 w 201"/>
                <a:gd name="T11" fmla="*/ 198 h 201"/>
                <a:gd name="T12" fmla="*/ 42 w 201"/>
                <a:gd name="T13" fmla="*/ 195 h 201"/>
                <a:gd name="T14" fmla="*/ 49 w 201"/>
                <a:gd name="T15" fmla="*/ 194 h 201"/>
                <a:gd name="T16" fmla="*/ 56 w 201"/>
                <a:gd name="T17" fmla="*/ 192 h 201"/>
                <a:gd name="T18" fmla="*/ 63 w 201"/>
                <a:gd name="T19" fmla="*/ 190 h 201"/>
                <a:gd name="T20" fmla="*/ 69 w 201"/>
                <a:gd name="T21" fmla="*/ 187 h 201"/>
                <a:gd name="T22" fmla="*/ 76 w 201"/>
                <a:gd name="T23" fmla="*/ 185 h 201"/>
                <a:gd name="T24" fmla="*/ 83 w 201"/>
                <a:gd name="T25" fmla="*/ 182 h 201"/>
                <a:gd name="T26" fmla="*/ 90 w 201"/>
                <a:gd name="T27" fmla="*/ 180 h 201"/>
                <a:gd name="T28" fmla="*/ 95 w 201"/>
                <a:gd name="T29" fmla="*/ 176 h 201"/>
                <a:gd name="T30" fmla="*/ 102 w 201"/>
                <a:gd name="T31" fmla="*/ 173 h 201"/>
                <a:gd name="T32" fmla="*/ 108 w 201"/>
                <a:gd name="T33" fmla="*/ 168 h 201"/>
                <a:gd name="T34" fmla="*/ 114 w 201"/>
                <a:gd name="T35" fmla="*/ 165 h 201"/>
                <a:gd name="T36" fmla="*/ 120 w 201"/>
                <a:gd name="T37" fmla="*/ 160 h 201"/>
                <a:gd name="T38" fmla="*/ 126 w 201"/>
                <a:gd name="T39" fmla="*/ 156 h 201"/>
                <a:gd name="T40" fmla="*/ 131 w 201"/>
                <a:gd name="T41" fmla="*/ 152 h 201"/>
                <a:gd name="T42" fmla="*/ 137 w 201"/>
                <a:gd name="T43" fmla="*/ 147 h 201"/>
                <a:gd name="T44" fmla="*/ 141 w 201"/>
                <a:gd name="T45" fmla="*/ 141 h 201"/>
                <a:gd name="T46" fmla="*/ 147 w 201"/>
                <a:gd name="T47" fmla="*/ 137 h 201"/>
                <a:gd name="T48" fmla="*/ 152 w 201"/>
                <a:gd name="T49" fmla="*/ 131 h 201"/>
                <a:gd name="T50" fmla="*/ 156 w 201"/>
                <a:gd name="T51" fmla="*/ 126 h 201"/>
                <a:gd name="T52" fmla="*/ 161 w 201"/>
                <a:gd name="T53" fmla="*/ 120 h 201"/>
                <a:gd name="T54" fmla="*/ 165 w 201"/>
                <a:gd name="T55" fmla="*/ 114 h 201"/>
                <a:gd name="T56" fmla="*/ 168 w 201"/>
                <a:gd name="T57" fmla="*/ 108 h 201"/>
                <a:gd name="T58" fmla="*/ 172 w 201"/>
                <a:gd name="T59" fmla="*/ 102 h 201"/>
                <a:gd name="T60" fmla="*/ 176 w 201"/>
                <a:gd name="T61" fmla="*/ 95 h 201"/>
                <a:gd name="T62" fmla="*/ 180 w 201"/>
                <a:gd name="T63" fmla="*/ 90 h 201"/>
                <a:gd name="T64" fmla="*/ 182 w 201"/>
                <a:gd name="T65" fmla="*/ 83 h 201"/>
                <a:gd name="T66" fmla="*/ 185 w 201"/>
                <a:gd name="T67" fmla="*/ 76 h 201"/>
                <a:gd name="T68" fmla="*/ 188 w 201"/>
                <a:gd name="T69" fmla="*/ 69 h 201"/>
                <a:gd name="T70" fmla="*/ 190 w 201"/>
                <a:gd name="T71" fmla="*/ 63 h 201"/>
                <a:gd name="T72" fmla="*/ 192 w 201"/>
                <a:gd name="T73" fmla="*/ 56 h 201"/>
                <a:gd name="T74" fmla="*/ 194 w 201"/>
                <a:gd name="T75" fmla="*/ 49 h 201"/>
                <a:gd name="T76" fmla="*/ 195 w 201"/>
                <a:gd name="T77" fmla="*/ 42 h 201"/>
                <a:gd name="T78" fmla="*/ 198 w 201"/>
                <a:gd name="T79" fmla="*/ 36 h 201"/>
                <a:gd name="T80" fmla="*/ 199 w 201"/>
                <a:gd name="T81" fmla="*/ 28 h 201"/>
                <a:gd name="T82" fmla="*/ 199 w 201"/>
                <a:gd name="T83" fmla="*/ 21 h 201"/>
                <a:gd name="T84" fmla="*/ 200 w 201"/>
                <a:gd name="T85" fmla="*/ 14 h 201"/>
                <a:gd name="T86" fmla="*/ 200 w 201"/>
                <a:gd name="T87" fmla="*/ 6 h 201"/>
                <a:gd name="T88" fmla="*/ 201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0" y="201"/>
                  </a:moveTo>
                  <a:lnTo>
                    <a:pt x="6" y="200"/>
                  </a:lnTo>
                  <a:lnTo>
                    <a:pt x="14" y="200"/>
                  </a:lnTo>
                  <a:lnTo>
                    <a:pt x="21" y="200"/>
                  </a:lnTo>
                  <a:lnTo>
                    <a:pt x="28" y="199"/>
                  </a:lnTo>
                  <a:lnTo>
                    <a:pt x="36" y="198"/>
                  </a:lnTo>
                  <a:lnTo>
                    <a:pt x="42" y="195"/>
                  </a:lnTo>
                  <a:lnTo>
                    <a:pt x="49" y="194"/>
                  </a:lnTo>
                  <a:lnTo>
                    <a:pt x="56" y="192"/>
                  </a:lnTo>
                  <a:lnTo>
                    <a:pt x="63" y="190"/>
                  </a:lnTo>
                  <a:lnTo>
                    <a:pt x="69" y="187"/>
                  </a:lnTo>
                  <a:lnTo>
                    <a:pt x="76" y="185"/>
                  </a:lnTo>
                  <a:lnTo>
                    <a:pt x="83" y="182"/>
                  </a:lnTo>
                  <a:lnTo>
                    <a:pt x="90" y="180"/>
                  </a:lnTo>
                  <a:lnTo>
                    <a:pt x="95" y="176"/>
                  </a:lnTo>
                  <a:lnTo>
                    <a:pt x="102" y="173"/>
                  </a:lnTo>
                  <a:lnTo>
                    <a:pt x="108" y="168"/>
                  </a:lnTo>
                  <a:lnTo>
                    <a:pt x="114" y="165"/>
                  </a:lnTo>
                  <a:lnTo>
                    <a:pt x="120" y="160"/>
                  </a:lnTo>
                  <a:lnTo>
                    <a:pt x="126" y="156"/>
                  </a:lnTo>
                  <a:lnTo>
                    <a:pt x="131" y="152"/>
                  </a:lnTo>
                  <a:lnTo>
                    <a:pt x="137" y="147"/>
                  </a:lnTo>
                  <a:lnTo>
                    <a:pt x="141" y="141"/>
                  </a:lnTo>
                  <a:lnTo>
                    <a:pt x="147" y="137"/>
                  </a:lnTo>
                  <a:lnTo>
                    <a:pt x="152" y="131"/>
                  </a:lnTo>
                  <a:lnTo>
                    <a:pt x="156" y="126"/>
                  </a:lnTo>
                  <a:lnTo>
                    <a:pt x="161" y="120"/>
                  </a:lnTo>
                  <a:lnTo>
                    <a:pt x="165" y="114"/>
                  </a:lnTo>
                  <a:lnTo>
                    <a:pt x="168" y="108"/>
                  </a:lnTo>
                  <a:lnTo>
                    <a:pt x="172" y="102"/>
                  </a:lnTo>
                  <a:lnTo>
                    <a:pt x="176" y="95"/>
                  </a:lnTo>
                  <a:lnTo>
                    <a:pt x="180" y="90"/>
                  </a:lnTo>
                  <a:lnTo>
                    <a:pt x="182" y="83"/>
                  </a:lnTo>
                  <a:lnTo>
                    <a:pt x="185" y="76"/>
                  </a:lnTo>
                  <a:lnTo>
                    <a:pt x="188" y="69"/>
                  </a:lnTo>
                  <a:lnTo>
                    <a:pt x="190" y="63"/>
                  </a:lnTo>
                  <a:lnTo>
                    <a:pt x="192" y="56"/>
                  </a:lnTo>
                  <a:lnTo>
                    <a:pt x="194" y="49"/>
                  </a:lnTo>
                  <a:lnTo>
                    <a:pt x="195" y="42"/>
                  </a:lnTo>
                  <a:lnTo>
                    <a:pt x="198" y="36"/>
                  </a:lnTo>
                  <a:lnTo>
                    <a:pt x="199" y="28"/>
                  </a:lnTo>
                  <a:lnTo>
                    <a:pt x="199" y="21"/>
                  </a:lnTo>
                  <a:lnTo>
                    <a:pt x="200" y="14"/>
                  </a:lnTo>
                  <a:lnTo>
                    <a:pt x="200" y="6"/>
                  </a:lnTo>
                  <a:lnTo>
                    <a:pt x="201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1099" y="1583"/>
              <a:ext cx="50" cy="51"/>
            </a:xfrm>
            <a:custGeom>
              <a:avLst/>
              <a:gdLst>
                <a:gd name="T0" fmla="*/ 201 w 201"/>
                <a:gd name="T1" fmla="*/ 201 h 201"/>
                <a:gd name="T2" fmla="*/ 200 w 201"/>
                <a:gd name="T3" fmla="*/ 194 h 201"/>
                <a:gd name="T4" fmla="*/ 200 w 201"/>
                <a:gd name="T5" fmla="*/ 187 h 201"/>
                <a:gd name="T6" fmla="*/ 199 w 201"/>
                <a:gd name="T7" fmla="*/ 180 h 201"/>
                <a:gd name="T8" fmla="*/ 199 w 201"/>
                <a:gd name="T9" fmla="*/ 173 h 201"/>
                <a:gd name="T10" fmla="*/ 198 w 201"/>
                <a:gd name="T11" fmla="*/ 165 h 201"/>
                <a:gd name="T12" fmla="*/ 195 w 201"/>
                <a:gd name="T13" fmla="*/ 159 h 201"/>
                <a:gd name="T14" fmla="*/ 194 w 201"/>
                <a:gd name="T15" fmla="*/ 152 h 201"/>
                <a:gd name="T16" fmla="*/ 192 w 201"/>
                <a:gd name="T17" fmla="*/ 145 h 201"/>
                <a:gd name="T18" fmla="*/ 190 w 201"/>
                <a:gd name="T19" fmla="*/ 138 h 201"/>
                <a:gd name="T20" fmla="*/ 188 w 201"/>
                <a:gd name="T21" fmla="*/ 132 h 201"/>
                <a:gd name="T22" fmla="*/ 185 w 201"/>
                <a:gd name="T23" fmla="*/ 125 h 201"/>
                <a:gd name="T24" fmla="*/ 182 w 201"/>
                <a:gd name="T25" fmla="*/ 118 h 201"/>
                <a:gd name="T26" fmla="*/ 180 w 201"/>
                <a:gd name="T27" fmla="*/ 111 h 201"/>
                <a:gd name="T28" fmla="*/ 176 w 201"/>
                <a:gd name="T29" fmla="*/ 106 h 201"/>
                <a:gd name="T30" fmla="*/ 172 w 201"/>
                <a:gd name="T31" fmla="*/ 99 h 201"/>
                <a:gd name="T32" fmla="*/ 168 w 201"/>
                <a:gd name="T33" fmla="*/ 93 h 201"/>
                <a:gd name="T34" fmla="*/ 165 w 201"/>
                <a:gd name="T35" fmla="*/ 87 h 201"/>
                <a:gd name="T36" fmla="*/ 161 w 201"/>
                <a:gd name="T37" fmla="*/ 81 h 201"/>
                <a:gd name="T38" fmla="*/ 156 w 201"/>
                <a:gd name="T39" fmla="*/ 75 h 201"/>
                <a:gd name="T40" fmla="*/ 152 w 201"/>
                <a:gd name="T41" fmla="*/ 70 h 201"/>
                <a:gd name="T42" fmla="*/ 147 w 201"/>
                <a:gd name="T43" fmla="*/ 64 h 201"/>
                <a:gd name="T44" fmla="*/ 141 w 201"/>
                <a:gd name="T45" fmla="*/ 60 h 201"/>
                <a:gd name="T46" fmla="*/ 137 w 201"/>
                <a:gd name="T47" fmla="*/ 54 h 201"/>
                <a:gd name="T48" fmla="*/ 131 w 201"/>
                <a:gd name="T49" fmla="*/ 49 h 201"/>
                <a:gd name="T50" fmla="*/ 126 w 201"/>
                <a:gd name="T51" fmla="*/ 45 h 201"/>
                <a:gd name="T52" fmla="*/ 120 w 201"/>
                <a:gd name="T53" fmla="*/ 40 h 201"/>
                <a:gd name="T54" fmla="*/ 114 w 201"/>
                <a:gd name="T55" fmla="*/ 36 h 201"/>
                <a:gd name="T56" fmla="*/ 108 w 201"/>
                <a:gd name="T57" fmla="*/ 33 h 201"/>
                <a:gd name="T58" fmla="*/ 102 w 201"/>
                <a:gd name="T59" fmla="*/ 28 h 201"/>
                <a:gd name="T60" fmla="*/ 95 w 201"/>
                <a:gd name="T61" fmla="*/ 25 h 201"/>
                <a:gd name="T62" fmla="*/ 90 w 201"/>
                <a:gd name="T63" fmla="*/ 21 h 201"/>
                <a:gd name="T64" fmla="*/ 83 w 201"/>
                <a:gd name="T65" fmla="*/ 19 h 201"/>
                <a:gd name="T66" fmla="*/ 76 w 201"/>
                <a:gd name="T67" fmla="*/ 16 h 201"/>
                <a:gd name="T68" fmla="*/ 69 w 201"/>
                <a:gd name="T69" fmla="*/ 13 h 201"/>
                <a:gd name="T70" fmla="*/ 63 w 201"/>
                <a:gd name="T71" fmla="*/ 11 h 201"/>
                <a:gd name="T72" fmla="*/ 56 w 201"/>
                <a:gd name="T73" fmla="*/ 9 h 201"/>
                <a:gd name="T74" fmla="*/ 49 w 201"/>
                <a:gd name="T75" fmla="*/ 7 h 201"/>
                <a:gd name="T76" fmla="*/ 42 w 201"/>
                <a:gd name="T77" fmla="*/ 6 h 201"/>
                <a:gd name="T78" fmla="*/ 36 w 201"/>
                <a:gd name="T79" fmla="*/ 3 h 201"/>
                <a:gd name="T80" fmla="*/ 28 w 201"/>
                <a:gd name="T81" fmla="*/ 2 h 201"/>
                <a:gd name="T82" fmla="*/ 21 w 201"/>
                <a:gd name="T83" fmla="*/ 1 h 201"/>
                <a:gd name="T84" fmla="*/ 14 w 201"/>
                <a:gd name="T85" fmla="*/ 1 h 201"/>
                <a:gd name="T86" fmla="*/ 6 w 201"/>
                <a:gd name="T87" fmla="*/ 1 h 201"/>
                <a:gd name="T88" fmla="*/ 0 w 201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201">
                  <a:moveTo>
                    <a:pt x="201" y="201"/>
                  </a:moveTo>
                  <a:lnTo>
                    <a:pt x="200" y="194"/>
                  </a:lnTo>
                  <a:lnTo>
                    <a:pt x="200" y="187"/>
                  </a:lnTo>
                  <a:lnTo>
                    <a:pt x="199" y="180"/>
                  </a:lnTo>
                  <a:lnTo>
                    <a:pt x="199" y="173"/>
                  </a:lnTo>
                  <a:lnTo>
                    <a:pt x="198" y="165"/>
                  </a:lnTo>
                  <a:lnTo>
                    <a:pt x="195" y="159"/>
                  </a:lnTo>
                  <a:lnTo>
                    <a:pt x="194" y="152"/>
                  </a:lnTo>
                  <a:lnTo>
                    <a:pt x="192" y="145"/>
                  </a:lnTo>
                  <a:lnTo>
                    <a:pt x="190" y="138"/>
                  </a:lnTo>
                  <a:lnTo>
                    <a:pt x="188" y="132"/>
                  </a:lnTo>
                  <a:lnTo>
                    <a:pt x="185" y="125"/>
                  </a:lnTo>
                  <a:lnTo>
                    <a:pt x="182" y="118"/>
                  </a:lnTo>
                  <a:lnTo>
                    <a:pt x="180" y="111"/>
                  </a:lnTo>
                  <a:lnTo>
                    <a:pt x="176" y="106"/>
                  </a:lnTo>
                  <a:lnTo>
                    <a:pt x="172" y="99"/>
                  </a:lnTo>
                  <a:lnTo>
                    <a:pt x="168" y="93"/>
                  </a:lnTo>
                  <a:lnTo>
                    <a:pt x="165" y="87"/>
                  </a:lnTo>
                  <a:lnTo>
                    <a:pt x="161" y="81"/>
                  </a:lnTo>
                  <a:lnTo>
                    <a:pt x="156" y="75"/>
                  </a:lnTo>
                  <a:lnTo>
                    <a:pt x="152" y="70"/>
                  </a:lnTo>
                  <a:lnTo>
                    <a:pt x="147" y="64"/>
                  </a:lnTo>
                  <a:lnTo>
                    <a:pt x="141" y="60"/>
                  </a:lnTo>
                  <a:lnTo>
                    <a:pt x="137" y="54"/>
                  </a:lnTo>
                  <a:lnTo>
                    <a:pt x="131" y="49"/>
                  </a:lnTo>
                  <a:lnTo>
                    <a:pt x="126" y="45"/>
                  </a:lnTo>
                  <a:lnTo>
                    <a:pt x="120" y="40"/>
                  </a:lnTo>
                  <a:lnTo>
                    <a:pt x="114" y="36"/>
                  </a:lnTo>
                  <a:lnTo>
                    <a:pt x="108" y="33"/>
                  </a:lnTo>
                  <a:lnTo>
                    <a:pt x="102" y="28"/>
                  </a:lnTo>
                  <a:lnTo>
                    <a:pt x="95" y="25"/>
                  </a:lnTo>
                  <a:lnTo>
                    <a:pt x="90" y="21"/>
                  </a:lnTo>
                  <a:lnTo>
                    <a:pt x="83" y="19"/>
                  </a:lnTo>
                  <a:lnTo>
                    <a:pt x="76" y="16"/>
                  </a:lnTo>
                  <a:lnTo>
                    <a:pt x="69" y="13"/>
                  </a:lnTo>
                  <a:lnTo>
                    <a:pt x="63" y="11"/>
                  </a:lnTo>
                  <a:lnTo>
                    <a:pt x="56" y="9"/>
                  </a:lnTo>
                  <a:lnTo>
                    <a:pt x="49" y="7"/>
                  </a:lnTo>
                  <a:lnTo>
                    <a:pt x="42" y="6"/>
                  </a:lnTo>
                  <a:lnTo>
                    <a:pt x="36" y="3"/>
                  </a:lnTo>
                  <a:lnTo>
                    <a:pt x="28" y="2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1059" y="759"/>
              <a:ext cx="2" cy="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0"/>
            <p:cNvSpPr>
              <a:spLocks noChangeShapeType="1"/>
            </p:cNvSpPr>
            <p:nvPr/>
          </p:nvSpPr>
          <p:spPr bwMode="auto">
            <a:xfrm>
              <a:off x="1109" y="1510"/>
              <a:ext cx="3542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1"/>
            <p:cNvSpPr>
              <a:spLocks noChangeShapeType="1"/>
            </p:cNvSpPr>
            <p:nvPr/>
          </p:nvSpPr>
          <p:spPr bwMode="auto">
            <a:xfrm flipV="1">
              <a:off x="4701" y="759"/>
              <a:ext cx="2" cy="7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2"/>
            <p:cNvSpPr>
              <a:spLocks noChangeShapeType="1"/>
            </p:cNvSpPr>
            <p:nvPr/>
          </p:nvSpPr>
          <p:spPr bwMode="auto">
            <a:xfrm flipH="1">
              <a:off x="1109" y="708"/>
              <a:ext cx="3542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1059" y="1459"/>
              <a:ext cx="50" cy="51"/>
            </a:xfrm>
            <a:custGeom>
              <a:avLst/>
              <a:gdLst>
                <a:gd name="T0" fmla="*/ 0 w 202"/>
                <a:gd name="T1" fmla="*/ 0 h 201"/>
                <a:gd name="T2" fmla="*/ 0 w 202"/>
                <a:gd name="T3" fmla="*/ 8 h 201"/>
                <a:gd name="T4" fmla="*/ 1 w 202"/>
                <a:gd name="T5" fmla="*/ 15 h 201"/>
                <a:gd name="T6" fmla="*/ 1 w 202"/>
                <a:gd name="T7" fmla="*/ 21 h 201"/>
                <a:gd name="T8" fmla="*/ 2 w 202"/>
                <a:gd name="T9" fmla="*/ 29 h 201"/>
                <a:gd name="T10" fmla="*/ 3 w 202"/>
                <a:gd name="T11" fmla="*/ 36 h 201"/>
                <a:gd name="T12" fmla="*/ 5 w 202"/>
                <a:gd name="T13" fmla="*/ 43 h 201"/>
                <a:gd name="T14" fmla="*/ 7 w 202"/>
                <a:gd name="T15" fmla="*/ 51 h 201"/>
                <a:gd name="T16" fmla="*/ 8 w 202"/>
                <a:gd name="T17" fmla="*/ 57 h 201"/>
                <a:gd name="T18" fmla="*/ 10 w 202"/>
                <a:gd name="T19" fmla="*/ 64 h 201"/>
                <a:gd name="T20" fmla="*/ 12 w 202"/>
                <a:gd name="T21" fmla="*/ 71 h 201"/>
                <a:gd name="T22" fmla="*/ 16 w 202"/>
                <a:gd name="T23" fmla="*/ 78 h 201"/>
                <a:gd name="T24" fmla="*/ 18 w 202"/>
                <a:gd name="T25" fmla="*/ 84 h 201"/>
                <a:gd name="T26" fmla="*/ 21 w 202"/>
                <a:gd name="T27" fmla="*/ 90 h 201"/>
                <a:gd name="T28" fmla="*/ 25 w 202"/>
                <a:gd name="T29" fmla="*/ 97 h 201"/>
                <a:gd name="T30" fmla="*/ 28 w 202"/>
                <a:gd name="T31" fmla="*/ 104 h 201"/>
                <a:gd name="T32" fmla="*/ 33 w 202"/>
                <a:gd name="T33" fmla="*/ 109 h 201"/>
                <a:gd name="T34" fmla="*/ 36 w 202"/>
                <a:gd name="T35" fmla="*/ 115 h 201"/>
                <a:gd name="T36" fmla="*/ 41 w 202"/>
                <a:gd name="T37" fmla="*/ 120 h 201"/>
                <a:gd name="T38" fmla="*/ 45 w 202"/>
                <a:gd name="T39" fmla="*/ 126 h 201"/>
                <a:gd name="T40" fmla="*/ 50 w 202"/>
                <a:gd name="T41" fmla="*/ 132 h 201"/>
                <a:gd name="T42" fmla="*/ 54 w 202"/>
                <a:gd name="T43" fmla="*/ 137 h 201"/>
                <a:gd name="T44" fmla="*/ 60 w 202"/>
                <a:gd name="T45" fmla="*/ 143 h 201"/>
                <a:gd name="T46" fmla="*/ 64 w 202"/>
                <a:gd name="T47" fmla="*/ 147 h 201"/>
                <a:gd name="T48" fmla="*/ 70 w 202"/>
                <a:gd name="T49" fmla="*/ 152 h 201"/>
                <a:gd name="T50" fmla="*/ 75 w 202"/>
                <a:gd name="T51" fmla="*/ 158 h 201"/>
                <a:gd name="T52" fmla="*/ 81 w 202"/>
                <a:gd name="T53" fmla="*/ 161 h 201"/>
                <a:gd name="T54" fmla="*/ 87 w 202"/>
                <a:gd name="T55" fmla="*/ 165 h 201"/>
                <a:gd name="T56" fmla="*/ 92 w 202"/>
                <a:gd name="T57" fmla="*/ 170 h 201"/>
                <a:gd name="T58" fmla="*/ 99 w 202"/>
                <a:gd name="T59" fmla="*/ 173 h 201"/>
                <a:gd name="T60" fmla="*/ 105 w 202"/>
                <a:gd name="T61" fmla="*/ 177 h 201"/>
                <a:gd name="T62" fmla="*/ 111 w 202"/>
                <a:gd name="T63" fmla="*/ 180 h 201"/>
                <a:gd name="T64" fmla="*/ 118 w 202"/>
                <a:gd name="T65" fmla="*/ 183 h 201"/>
                <a:gd name="T66" fmla="*/ 125 w 202"/>
                <a:gd name="T67" fmla="*/ 186 h 201"/>
                <a:gd name="T68" fmla="*/ 131 w 202"/>
                <a:gd name="T69" fmla="*/ 189 h 201"/>
                <a:gd name="T70" fmla="*/ 137 w 202"/>
                <a:gd name="T71" fmla="*/ 191 h 201"/>
                <a:gd name="T72" fmla="*/ 145 w 202"/>
                <a:gd name="T73" fmla="*/ 193 h 201"/>
                <a:gd name="T74" fmla="*/ 152 w 202"/>
                <a:gd name="T75" fmla="*/ 196 h 201"/>
                <a:gd name="T76" fmla="*/ 159 w 202"/>
                <a:gd name="T77" fmla="*/ 197 h 201"/>
                <a:gd name="T78" fmla="*/ 166 w 202"/>
                <a:gd name="T79" fmla="*/ 198 h 201"/>
                <a:gd name="T80" fmla="*/ 172 w 202"/>
                <a:gd name="T81" fmla="*/ 199 h 201"/>
                <a:gd name="T82" fmla="*/ 180 w 202"/>
                <a:gd name="T83" fmla="*/ 200 h 201"/>
                <a:gd name="T84" fmla="*/ 187 w 202"/>
                <a:gd name="T85" fmla="*/ 201 h 201"/>
                <a:gd name="T86" fmla="*/ 195 w 202"/>
                <a:gd name="T87" fmla="*/ 201 h 201"/>
                <a:gd name="T88" fmla="*/ 202 w 202"/>
                <a:gd name="T8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0" y="0"/>
                  </a:moveTo>
                  <a:lnTo>
                    <a:pt x="0" y="8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3" y="36"/>
                  </a:lnTo>
                  <a:lnTo>
                    <a:pt x="5" y="43"/>
                  </a:lnTo>
                  <a:lnTo>
                    <a:pt x="7" y="51"/>
                  </a:lnTo>
                  <a:lnTo>
                    <a:pt x="8" y="57"/>
                  </a:lnTo>
                  <a:lnTo>
                    <a:pt x="10" y="64"/>
                  </a:lnTo>
                  <a:lnTo>
                    <a:pt x="12" y="71"/>
                  </a:lnTo>
                  <a:lnTo>
                    <a:pt x="16" y="78"/>
                  </a:lnTo>
                  <a:lnTo>
                    <a:pt x="18" y="84"/>
                  </a:lnTo>
                  <a:lnTo>
                    <a:pt x="21" y="90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3" y="109"/>
                  </a:lnTo>
                  <a:lnTo>
                    <a:pt x="36" y="115"/>
                  </a:lnTo>
                  <a:lnTo>
                    <a:pt x="41" y="120"/>
                  </a:lnTo>
                  <a:lnTo>
                    <a:pt x="45" y="126"/>
                  </a:lnTo>
                  <a:lnTo>
                    <a:pt x="50" y="132"/>
                  </a:lnTo>
                  <a:lnTo>
                    <a:pt x="54" y="137"/>
                  </a:lnTo>
                  <a:lnTo>
                    <a:pt x="60" y="143"/>
                  </a:lnTo>
                  <a:lnTo>
                    <a:pt x="64" y="147"/>
                  </a:lnTo>
                  <a:lnTo>
                    <a:pt x="70" y="152"/>
                  </a:lnTo>
                  <a:lnTo>
                    <a:pt x="75" y="158"/>
                  </a:lnTo>
                  <a:lnTo>
                    <a:pt x="81" y="161"/>
                  </a:lnTo>
                  <a:lnTo>
                    <a:pt x="87" y="165"/>
                  </a:lnTo>
                  <a:lnTo>
                    <a:pt x="92" y="170"/>
                  </a:lnTo>
                  <a:lnTo>
                    <a:pt x="99" y="173"/>
                  </a:lnTo>
                  <a:lnTo>
                    <a:pt x="105" y="177"/>
                  </a:lnTo>
                  <a:lnTo>
                    <a:pt x="111" y="180"/>
                  </a:lnTo>
                  <a:lnTo>
                    <a:pt x="118" y="183"/>
                  </a:lnTo>
                  <a:lnTo>
                    <a:pt x="125" y="186"/>
                  </a:lnTo>
                  <a:lnTo>
                    <a:pt x="131" y="189"/>
                  </a:lnTo>
                  <a:lnTo>
                    <a:pt x="137" y="191"/>
                  </a:lnTo>
                  <a:lnTo>
                    <a:pt x="145" y="193"/>
                  </a:lnTo>
                  <a:lnTo>
                    <a:pt x="152" y="196"/>
                  </a:lnTo>
                  <a:lnTo>
                    <a:pt x="159" y="197"/>
                  </a:lnTo>
                  <a:lnTo>
                    <a:pt x="166" y="198"/>
                  </a:lnTo>
                  <a:lnTo>
                    <a:pt x="172" y="199"/>
                  </a:lnTo>
                  <a:lnTo>
                    <a:pt x="180" y="200"/>
                  </a:lnTo>
                  <a:lnTo>
                    <a:pt x="187" y="201"/>
                  </a:lnTo>
                  <a:lnTo>
                    <a:pt x="195" y="201"/>
                  </a:lnTo>
                  <a:lnTo>
                    <a:pt x="202" y="201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651" y="1459"/>
              <a:ext cx="50" cy="51"/>
            </a:xfrm>
            <a:custGeom>
              <a:avLst/>
              <a:gdLst>
                <a:gd name="T0" fmla="*/ 0 w 202"/>
                <a:gd name="T1" fmla="*/ 201 h 201"/>
                <a:gd name="T2" fmla="*/ 7 w 202"/>
                <a:gd name="T3" fmla="*/ 201 h 201"/>
                <a:gd name="T4" fmla="*/ 15 w 202"/>
                <a:gd name="T5" fmla="*/ 201 h 201"/>
                <a:gd name="T6" fmla="*/ 22 w 202"/>
                <a:gd name="T7" fmla="*/ 200 h 201"/>
                <a:gd name="T8" fmla="*/ 30 w 202"/>
                <a:gd name="T9" fmla="*/ 199 h 201"/>
                <a:gd name="T10" fmla="*/ 36 w 202"/>
                <a:gd name="T11" fmla="*/ 198 h 201"/>
                <a:gd name="T12" fmla="*/ 43 w 202"/>
                <a:gd name="T13" fmla="*/ 197 h 201"/>
                <a:gd name="T14" fmla="*/ 50 w 202"/>
                <a:gd name="T15" fmla="*/ 196 h 201"/>
                <a:gd name="T16" fmla="*/ 57 w 202"/>
                <a:gd name="T17" fmla="*/ 193 h 201"/>
                <a:gd name="T18" fmla="*/ 65 w 202"/>
                <a:gd name="T19" fmla="*/ 191 h 201"/>
                <a:gd name="T20" fmla="*/ 71 w 202"/>
                <a:gd name="T21" fmla="*/ 189 h 201"/>
                <a:gd name="T22" fmla="*/ 77 w 202"/>
                <a:gd name="T23" fmla="*/ 186 h 201"/>
                <a:gd name="T24" fmla="*/ 84 w 202"/>
                <a:gd name="T25" fmla="*/ 183 h 201"/>
                <a:gd name="T26" fmla="*/ 91 w 202"/>
                <a:gd name="T27" fmla="*/ 180 h 201"/>
                <a:gd name="T28" fmla="*/ 97 w 202"/>
                <a:gd name="T29" fmla="*/ 177 h 201"/>
                <a:gd name="T30" fmla="*/ 103 w 202"/>
                <a:gd name="T31" fmla="*/ 173 h 201"/>
                <a:gd name="T32" fmla="*/ 110 w 202"/>
                <a:gd name="T33" fmla="*/ 170 h 201"/>
                <a:gd name="T34" fmla="*/ 115 w 202"/>
                <a:gd name="T35" fmla="*/ 165 h 201"/>
                <a:gd name="T36" fmla="*/ 121 w 202"/>
                <a:gd name="T37" fmla="*/ 161 h 201"/>
                <a:gd name="T38" fmla="*/ 127 w 202"/>
                <a:gd name="T39" fmla="*/ 158 h 201"/>
                <a:gd name="T40" fmla="*/ 132 w 202"/>
                <a:gd name="T41" fmla="*/ 152 h 201"/>
                <a:gd name="T42" fmla="*/ 138 w 202"/>
                <a:gd name="T43" fmla="*/ 147 h 201"/>
                <a:gd name="T44" fmla="*/ 142 w 202"/>
                <a:gd name="T45" fmla="*/ 143 h 201"/>
                <a:gd name="T46" fmla="*/ 148 w 202"/>
                <a:gd name="T47" fmla="*/ 137 h 201"/>
                <a:gd name="T48" fmla="*/ 152 w 202"/>
                <a:gd name="T49" fmla="*/ 132 h 201"/>
                <a:gd name="T50" fmla="*/ 157 w 202"/>
                <a:gd name="T51" fmla="*/ 126 h 201"/>
                <a:gd name="T52" fmla="*/ 161 w 202"/>
                <a:gd name="T53" fmla="*/ 120 h 201"/>
                <a:gd name="T54" fmla="*/ 166 w 202"/>
                <a:gd name="T55" fmla="*/ 115 h 201"/>
                <a:gd name="T56" fmla="*/ 169 w 202"/>
                <a:gd name="T57" fmla="*/ 109 h 201"/>
                <a:gd name="T58" fmla="*/ 174 w 202"/>
                <a:gd name="T59" fmla="*/ 104 h 201"/>
                <a:gd name="T60" fmla="*/ 177 w 202"/>
                <a:gd name="T61" fmla="*/ 97 h 201"/>
                <a:gd name="T62" fmla="*/ 181 w 202"/>
                <a:gd name="T63" fmla="*/ 90 h 201"/>
                <a:gd name="T64" fmla="*/ 184 w 202"/>
                <a:gd name="T65" fmla="*/ 84 h 201"/>
                <a:gd name="T66" fmla="*/ 186 w 202"/>
                <a:gd name="T67" fmla="*/ 78 h 201"/>
                <a:gd name="T68" fmla="*/ 190 w 202"/>
                <a:gd name="T69" fmla="*/ 71 h 201"/>
                <a:gd name="T70" fmla="*/ 192 w 202"/>
                <a:gd name="T71" fmla="*/ 64 h 201"/>
                <a:gd name="T72" fmla="*/ 194 w 202"/>
                <a:gd name="T73" fmla="*/ 57 h 201"/>
                <a:gd name="T74" fmla="*/ 195 w 202"/>
                <a:gd name="T75" fmla="*/ 51 h 201"/>
                <a:gd name="T76" fmla="*/ 197 w 202"/>
                <a:gd name="T77" fmla="*/ 43 h 201"/>
                <a:gd name="T78" fmla="*/ 199 w 202"/>
                <a:gd name="T79" fmla="*/ 36 h 201"/>
                <a:gd name="T80" fmla="*/ 200 w 202"/>
                <a:gd name="T81" fmla="*/ 29 h 201"/>
                <a:gd name="T82" fmla="*/ 201 w 202"/>
                <a:gd name="T83" fmla="*/ 21 h 201"/>
                <a:gd name="T84" fmla="*/ 201 w 202"/>
                <a:gd name="T85" fmla="*/ 15 h 201"/>
                <a:gd name="T86" fmla="*/ 202 w 202"/>
                <a:gd name="T87" fmla="*/ 8 h 201"/>
                <a:gd name="T88" fmla="*/ 202 w 202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0" y="201"/>
                  </a:moveTo>
                  <a:lnTo>
                    <a:pt x="7" y="201"/>
                  </a:lnTo>
                  <a:lnTo>
                    <a:pt x="15" y="201"/>
                  </a:lnTo>
                  <a:lnTo>
                    <a:pt x="22" y="200"/>
                  </a:lnTo>
                  <a:lnTo>
                    <a:pt x="30" y="199"/>
                  </a:lnTo>
                  <a:lnTo>
                    <a:pt x="36" y="198"/>
                  </a:lnTo>
                  <a:lnTo>
                    <a:pt x="43" y="197"/>
                  </a:lnTo>
                  <a:lnTo>
                    <a:pt x="50" y="196"/>
                  </a:lnTo>
                  <a:lnTo>
                    <a:pt x="57" y="193"/>
                  </a:lnTo>
                  <a:lnTo>
                    <a:pt x="65" y="191"/>
                  </a:lnTo>
                  <a:lnTo>
                    <a:pt x="71" y="189"/>
                  </a:lnTo>
                  <a:lnTo>
                    <a:pt x="77" y="186"/>
                  </a:lnTo>
                  <a:lnTo>
                    <a:pt x="84" y="183"/>
                  </a:lnTo>
                  <a:lnTo>
                    <a:pt x="91" y="180"/>
                  </a:lnTo>
                  <a:lnTo>
                    <a:pt x="97" y="177"/>
                  </a:lnTo>
                  <a:lnTo>
                    <a:pt x="103" y="173"/>
                  </a:lnTo>
                  <a:lnTo>
                    <a:pt x="110" y="170"/>
                  </a:lnTo>
                  <a:lnTo>
                    <a:pt x="115" y="165"/>
                  </a:lnTo>
                  <a:lnTo>
                    <a:pt x="121" y="161"/>
                  </a:lnTo>
                  <a:lnTo>
                    <a:pt x="127" y="158"/>
                  </a:lnTo>
                  <a:lnTo>
                    <a:pt x="132" y="152"/>
                  </a:lnTo>
                  <a:lnTo>
                    <a:pt x="138" y="147"/>
                  </a:lnTo>
                  <a:lnTo>
                    <a:pt x="142" y="143"/>
                  </a:lnTo>
                  <a:lnTo>
                    <a:pt x="148" y="137"/>
                  </a:lnTo>
                  <a:lnTo>
                    <a:pt x="152" y="132"/>
                  </a:lnTo>
                  <a:lnTo>
                    <a:pt x="157" y="126"/>
                  </a:lnTo>
                  <a:lnTo>
                    <a:pt x="161" y="120"/>
                  </a:lnTo>
                  <a:lnTo>
                    <a:pt x="166" y="115"/>
                  </a:lnTo>
                  <a:lnTo>
                    <a:pt x="169" y="109"/>
                  </a:lnTo>
                  <a:lnTo>
                    <a:pt x="174" y="104"/>
                  </a:lnTo>
                  <a:lnTo>
                    <a:pt x="177" y="97"/>
                  </a:lnTo>
                  <a:lnTo>
                    <a:pt x="181" y="90"/>
                  </a:lnTo>
                  <a:lnTo>
                    <a:pt x="184" y="84"/>
                  </a:lnTo>
                  <a:lnTo>
                    <a:pt x="186" y="78"/>
                  </a:lnTo>
                  <a:lnTo>
                    <a:pt x="190" y="71"/>
                  </a:lnTo>
                  <a:lnTo>
                    <a:pt x="192" y="64"/>
                  </a:lnTo>
                  <a:lnTo>
                    <a:pt x="194" y="57"/>
                  </a:lnTo>
                  <a:lnTo>
                    <a:pt x="195" y="51"/>
                  </a:lnTo>
                  <a:lnTo>
                    <a:pt x="197" y="43"/>
                  </a:lnTo>
                  <a:lnTo>
                    <a:pt x="199" y="36"/>
                  </a:lnTo>
                  <a:lnTo>
                    <a:pt x="200" y="29"/>
                  </a:lnTo>
                  <a:lnTo>
                    <a:pt x="201" y="21"/>
                  </a:lnTo>
                  <a:lnTo>
                    <a:pt x="201" y="15"/>
                  </a:lnTo>
                  <a:lnTo>
                    <a:pt x="202" y="8"/>
                  </a:lnTo>
                  <a:lnTo>
                    <a:pt x="202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5"/>
            <p:cNvSpPr>
              <a:spLocks noChangeShapeType="1"/>
            </p:cNvSpPr>
            <p:nvPr/>
          </p:nvSpPr>
          <p:spPr bwMode="auto">
            <a:xfrm>
              <a:off x="2310" y="1437"/>
              <a:ext cx="97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2355" y="1483"/>
              <a:ext cx="52" cy="53"/>
            </a:xfrm>
            <a:custGeom>
              <a:avLst/>
              <a:gdLst>
                <a:gd name="T0" fmla="*/ 80 w 202"/>
                <a:gd name="T1" fmla="*/ 0 h 203"/>
                <a:gd name="T2" fmla="*/ 202 w 202"/>
                <a:gd name="T3" fmla="*/ 203 h 203"/>
                <a:gd name="T4" fmla="*/ 0 w 202"/>
                <a:gd name="T5" fmla="*/ 8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203">
                  <a:moveTo>
                    <a:pt x="80" y="0"/>
                  </a:moveTo>
                  <a:lnTo>
                    <a:pt x="202" y="203"/>
                  </a:lnTo>
                  <a:lnTo>
                    <a:pt x="0" y="8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77"/>
            <p:cNvSpPr>
              <a:spLocks noChangeShapeType="1"/>
            </p:cNvSpPr>
            <p:nvPr/>
          </p:nvSpPr>
          <p:spPr bwMode="auto">
            <a:xfrm flipH="1">
              <a:off x="1069" y="1437"/>
              <a:ext cx="98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1069" y="1483"/>
              <a:ext cx="52" cy="53"/>
            </a:xfrm>
            <a:custGeom>
              <a:avLst/>
              <a:gdLst>
                <a:gd name="T0" fmla="*/ 202 w 202"/>
                <a:gd name="T1" fmla="*/ 80 h 203"/>
                <a:gd name="T2" fmla="*/ 0 w 202"/>
                <a:gd name="T3" fmla="*/ 203 h 203"/>
                <a:gd name="T4" fmla="*/ 122 w 202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203">
                  <a:moveTo>
                    <a:pt x="202" y="80"/>
                  </a:moveTo>
                  <a:lnTo>
                    <a:pt x="0" y="203"/>
                  </a:lnTo>
                  <a:lnTo>
                    <a:pt x="1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9"/>
            <p:cNvSpPr>
              <a:spLocks noChangeShapeType="1"/>
            </p:cNvSpPr>
            <p:nvPr/>
          </p:nvSpPr>
          <p:spPr bwMode="auto">
            <a:xfrm flipH="1">
              <a:off x="1642" y="1144"/>
              <a:ext cx="95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1642" y="1193"/>
              <a:ext cx="49" cy="51"/>
            </a:xfrm>
            <a:custGeom>
              <a:avLst/>
              <a:gdLst>
                <a:gd name="T0" fmla="*/ 203 w 203"/>
                <a:gd name="T1" fmla="*/ 80 h 203"/>
                <a:gd name="T2" fmla="*/ 0 w 203"/>
                <a:gd name="T3" fmla="*/ 203 h 203"/>
                <a:gd name="T4" fmla="*/ 123 w 203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03">
                  <a:moveTo>
                    <a:pt x="203" y="80"/>
                  </a:moveTo>
                  <a:lnTo>
                    <a:pt x="0" y="203"/>
                  </a:lnTo>
                  <a:lnTo>
                    <a:pt x="12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1"/>
            <p:cNvSpPr>
              <a:spLocks noChangeShapeType="1"/>
            </p:cNvSpPr>
            <p:nvPr/>
          </p:nvSpPr>
          <p:spPr bwMode="auto">
            <a:xfrm>
              <a:off x="4023" y="1144"/>
              <a:ext cx="95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4069" y="1193"/>
              <a:ext cx="49" cy="51"/>
            </a:xfrm>
            <a:custGeom>
              <a:avLst/>
              <a:gdLst>
                <a:gd name="T0" fmla="*/ 80 w 203"/>
                <a:gd name="T1" fmla="*/ 0 h 203"/>
                <a:gd name="T2" fmla="*/ 203 w 203"/>
                <a:gd name="T3" fmla="*/ 203 h 203"/>
                <a:gd name="T4" fmla="*/ 0 w 203"/>
                <a:gd name="T5" fmla="*/ 8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03">
                  <a:moveTo>
                    <a:pt x="80" y="0"/>
                  </a:moveTo>
                  <a:lnTo>
                    <a:pt x="203" y="203"/>
                  </a:lnTo>
                  <a:lnTo>
                    <a:pt x="0" y="8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3"/>
            <p:cNvSpPr>
              <a:spLocks noChangeShapeType="1"/>
            </p:cNvSpPr>
            <p:nvPr/>
          </p:nvSpPr>
          <p:spPr bwMode="auto">
            <a:xfrm flipH="1">
              <a:off x="3926" y="1144"/>
              <a:ext cx="97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3926" y="1193"/>
              <a:ext cx="49" cy="51"/>
            </a:xfrm>
            <a:custGeom>
              <a:avLst/>
              <a:gdLst>
                <a:gd name="T0" fmla="*/ 203 w 203"/>
                <a:gd name="T1" fmla="*/ 80 h 203"/>
                <a:gd name="T2" fmla="*/ 0 w 203"/>
                <a:gd name="T3" fmla="*/ 203 h 203"/>
                <a:gd name="T4" fmla="*/ 123 w 203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03">
                  <a:moveTo>
                    <a:pt x="203" y="80"/>
                  </a:moveTo>
                  <a:lnTo>
                    <a:pt x="0" y="203"/>
                  </a:lnTo>
                  <a:lnTo>
                    <a:pt x="12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5"/>
            <p:cNvSpPr>
              <a:spLocks noChangeShapeType="1"/>
            </p:cNvSpPr>
            <p:nvPr/>
          </p:nvSpPr>
          <p:spPr bwMode="auto">
            <a:xfrm>
              <a:off x="3450" y="1437"/>
              <a:ext cx="98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3498" y="1483"/>
              <a:ext cx="50" cy="53"/>
            </a:xfrm>
            <a:custGeom>
              <a:avLst/>
              <a:gdLst>
                <a:gd name="T0" fmla="*/ 81 w 203"/>
                <a:gd name="T1" fmla="*/ 0 h 203"/>
                <a:gd name="T2" fmla="*/ 203 w 203"/>
                <a:gd name="T3" fmla="*/ 203 h 203"/>
                <a:gd name="T4" fmla="*/ 0 w 203"/>
                <a:gd name="T5" fmla="*/ 8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03">
                  <a:moveTo>
                    <a:pt x="81" y="0"/>
                  </a:moveTo>
                  <a:lnTo>
                    <a:pt x="203" y="203"/>
                  </a:lnTo>
                  <a:lnTo>
                    <a:pt x="0" y="8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7"/>
            <p:cNvSpPr>
              <a:spLocks noChangeShapeType="1"/>
            </p:cNvSpPr>
            <p:nvPr/>
          </p:nvSpPr>
          <p:spPr bwMode="auto">
            <a:xfrm flipH="1">
              <a:off x="3353" y="1437"/>
              <a:ext cx="97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3353" y="1483"/>
              <a:ext cx="52" cy="53"/>
            </a:xfrm>
            <a:custGeom>
              <a:avLst/>
              <a:gdLst>
                <a:gd name="T0" fmla="*/ 202 w 202"/>
                <a:gd name="T1" fmla="*/ 80 h 203"/>
                <a:gd name="T2" fmla="*/ 0 w 202"/>
                <a:gd name="T3" fmla="*/ 203 h 203"/>
                <a:gd name="T4" fmla="*/ 122 w 202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203">
                  <a:moveTo>
                    <a:pt x="202" y="80"/>
                  </a:moveTo>
                  <a:lnTo>
                    <a:pt x="0" y="203"/>
                  </a:lnTo>
                  <a:lnTo>
                    <a:pt x="1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89"/>
            <p:cNvSpPr>
              <a:spLocks noChangeShapeType="1"/>
            </p:cNvSpPr>
            <p:nvPr/>
          </p:nvSpPr>
          <p:spPr bwMode="auto">
            <a:xfrm>
              <a:off x="1167" y="1437"/>
              <a:ext cx="97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1214" y="1483"/>
              <a:ext cx="50" cy="53"/>
            </a:xfrm>
            <a:custGeom>
              <a:avLst/>
              <a:gdLst>
                <a:gd name="T0" fmla="*/ 81 w 202"/>
                <a:gd name="T1" fmla="*/ 0 h 203"/>
                <a:gd name="T2" fmla="*/ 202 w 202"/>
                <a:gd name="T3" fmla="*/ 203 h 203"/>
                <a:gd name="T4" fmla="*/ 0 w 202"/>
                <a:gd name="T5" fmla="*/ 8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203">
                  <a:moveTo>
                    <a:pt x="81" y="0"/>
                  </a:moveTo>
                  <a:lnTo>
                    <a:pt x="202" y="203"/>
                  </a:lnTo>
                  <a:lnTo>
                    <a:pt x="0" y="8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1"/>
            <p:cNvSpPr>
              <a:spLocks noChangeShapeType="1"/>
            </p:cNvSpPr>
            <p:nvPr/>
          </p:nvSpPr>
          <p:spPr bwMode="auto">
            <a:xfrm>
              <a:off x="4164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2"/>
            <p:cNvSpPr>
              <a:spLocks noChangeShapeType="1"/>
            </p:cNvSpPr>
            <p:nvPr/>
          </p:nvSpPr>
          <p:spPr bwMode="auto">
            <a:xfrm flipH="1">
              <a:off x="4379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93"/>
            <p:cNvSpPr>
              <a:spLocks noChangeShapeType="1"/>
            </p:cNvSpPr>
            <p:nvPr/>
          </p:nvSpPr>
          <p:spPr bwMode="auto">
            <a:xfrm>
              <a:off x="4450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4"/>
            <p:cNvSpPr>
              <a:spLocks noChangeShapeType="1"/>
            </p:cNvSpPr>
            <p:nvPr/>
          </p:nvSpPr>
          <p:spPr bwMode="auto">
            <a:xfrm flipH="1">
              <a:off x="3808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95"/>
            <p:cNvSpPr>
              <a:spLocks noChangeShapeType="1"/>
            </p:cNvSpPr>
            <p:nvPr/>
          </p:nvSpPr>
          <p:spPr bwMode="auto">
            <a:xfrm>
              <a:off x="3450" y="1400"/>
              <a:ext cx="287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6"/>
            <p:cNvSpPr>
              <a:spLocks noChangeShapeType="1"/>
            </p:cNvSpPr>
            <p:nvPr/>
          </p:nvSpPr>
          <p:spPr bwMode="auto">
            <a:xfrm flipH="1">
              <a:off x="3450" y="1108"/>
              <a:ext cx="573" cy="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97"/>
            <p:cNvSpPr>
              <a:spLocks noChangeShapeType="1"/>
            </p:cNvSpPr>
            <p:nvPr/>
          </p:nvSpPr>
          <p:spPr bwMode="auto">
            <a:xfrm flipH="1">
              <a:off x="1737" y="818"/>
              <a:ext cx="1143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98"/>
            <p:cNvSpPr>
              <a:spLocks noChangeShapeType="1"/>
            </p:cNvSpPr>
            <p:nvPr/>
          </p:nvSpPr>
          <p:spPr bwMode="auto">
            <a:xfrm flipH="1">
              <a:off x="1167" y="1108"/>
              <a:ext cx="570" cy="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99"/>
            <p:cNvSpPr>
              <a:spLocks noChangeShapeType="1"/>
            </p:cNvSpPr>
            <p:nvPr/>
          </p:nvSpPr>
          <p:spPr bwMode="auto">
            <a:xfrm>
              <a:off x="1167" y="1400"/>
              <a:ext cx="286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0"/>
            <p:cNvSpPr>
              <a:spLocks noChangeShapeType="1"/>
            </p:cNvSpPr>
            <p:nvPr/>
          </p:nvSpPr>
          <p:spPr bwMode="auto">
            <a:xfrm>
              <a:off x="1596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1"/>
            <p:cNvSpPr>
              <a:spLocks noChangeShapeType="1"/>
            </p:cNvSpPr>
            <p:nvPr/>
          </p:nvSpPr>
          <p:spPr bwMode="auto">
            <a:xfrm>
              <a:off x="2880" y="818"/>
              <a:ext cx="1143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2"/>
            <p:cNvSpPr>
              <a:spLocks noChangeShapeType="1"/>
            </p:cNvSpPr>
            <p:nvPr/>
          </p:nvSpPr>
          <p:spPr bwMode="auto">
            <a:xfrm>
              <a:off x="3309" y="1983"/>
              <a:ext cx="70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3"/>
            <p:cNvSpPr>
              <a:spLocks noChangeShapeType="1"/>
            </p:cNvSpPr>
            <p:nvPr/>
          </p:nvSpPr>
          <p:spPr bwMode="auto">
            <a:xfrm flipH="1">
              <a:off x="3522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4"/>
            <p:cNvSpPr>
              <a:spLocks noChangeShapeType="1"/>
            </p:cNvSpPr>
            <p:nvPr/>
          </p:nvSpPr>
          <p:spPr bwMode="auto">
            <a:xfrm>
              <a:off x="1737" y="1108"/>
              <a:ext cx="573" cy="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05"/>
            <p:cNvSpPr>
              <a:spLocks noChangeShapeType="1"/>
            </p:cNvSpPr>
            <p:nvPr/>
          </p:nvSpPr>
          <p:spPr bwMode="auto">
            <a:xfrm>
              <a:off x="4023" y="1108"/>
              <a:ext cx="570" cy="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06"/>
            <p:cNvSpPr>
              <a:spLocks noChangeShapeType="1"/>
            </p:cNvSpPr>
            <p:nvPr/>
          </p:nvSpPr>
          <p:spPr bwMode="auto">
            <a:xfrm flipH="1">
              <a:off x="882" y="1400"/>
              <a:ext cx="285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07"/>
            <p:cNvSpPr>
              <a:spLocks noChangeShapeType="1"/>
            </p:cNvSpPr>
            <p:nvPr/>
          </p:nvSpPr>
          <p:spPr bwMode="auto">
            <a:xfrm flipH="1">
              <a:off x="2023" y="1400"/>
              <a:ext cx="287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08"/>
            <p:cNvSpPr>
              <a:spLocks noChangeShapeType="1"/>
            </p:cNvSpPr>
            <p:nvPr/>
          </p:nvSpPr>
          <p:spPr bwMode="auto">
            <a:xfrm>
              <a:off x="2310" y="1400"/>
              <a:ext cx="284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09"/>
            <p:cNvSpPr>
              <a:spLocks noChangeShapeType="1"/>
            </p:cNvSpPr>
            <p:nvPr/>
          </p:nvSpPr>
          <p:spPr bwMode="auto">
            <a:xfrm flipH="1">
              <a:off x="3166" y="1400"/>
              <a:ext cx="284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0"/>
            <p:cNvSpPr>
              <a:spLocks noChangeShapeType="1"/>
            </p:cNvSpPr>
            <p:nvPr/>
          </p:nvSpPr>
          <p:spPr bwMode="auto">
            <a:xfrm flipH="1">
              <a:off x="4307" y="1400"/>
              <a:ext cx="286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1"/>
            <p:cNvSpPr>
              <a:spLocks noChangeShapeType="1"/>
            </p:cNvSpPr>
            <p:nvPr/>
          </p:nvSpPr>
          <p:spPr bwMode="auto">
            <a:xfrm>
              <a:off x="4593" y="1400"/>
              <a:ext cx="285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2"/>
            <p:cNvSpPr>
              <a:spLocks noChangeShapeType="1"/>
            </p:cNvSpPr>
            <p:nvPr/>
          </p:nvSpPr>
          <p:spPr bwMode="auto">
            <a:xfrm flipH="1">
              <a:off x="4737" y="1690"/>
              <a:ext cx="141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3"/>
            <p:cNvSpPr>
              <a:spLocks noChangeShapeType="1"/>
            </p:cNvSpPr>
            <p:nvPr/>
          </p:nvSpPr>
          <p:spPr bwMode="auto">
            <a:xfrm>
              <a:off x="4878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14"/>
            <p:cNvSpPr>
              <a:spLocks noChangeShapeType="1"/>
            </p:cNvSpPr>
            <p:nvPr/>
          </p:nvSpPr>
          <p:spPr bwMode="auto">
            <a:xfrm flipH="1">
              <a:off x="4164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15"/>
            <p:cNvSpPr>
              <a:spLocks noChangeShapeType="1"/>
            </p:cNvSpPr>
            <p:nvPr/>
          </p:nvSpPr>
          <p:spPr bwMode="auto">
            <a:xfrm>
              <a:off x="4307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16"/>
            <p:cNvSpPr>
              <a:spLocks noChangeShapeType="1"/>
            </p:cNvSpPr>
            <p:nvPr/>
          </p:nvSpPr>
          <p:spPr bwMode="auto">
            <a:xfrm flipH="1">
              <a:off x="3594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17"/>
            <p:cNvSpPr>
              <a:spLocks noChangeShapeType="1"/>
            </p:cNvSpPr>
            <p:nvPr/>
          </p:nvSpPr>
          <p:spPr bwMode="auto">
            <a:xfrm>
              <a:off x="3166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18"/>
            <p:cNvSpPr>
              <a:spLocks noChangeShapeType="1"/>
            </p:cNvSpPr>
            <p:nvPr/>
          </p:nvSpPr>
          <p:spPr bwMode="auto">
            <a:xfrm flipH="1">
              <a:off x="3023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19"/>
            <p:cNvSpPr>
              <a:spLocks noChangeShapeType="1"/>
            </p:cNvSpPr>
            <p:nvPr/>
          </p:nvSpPr>
          <p:spPr bwMode="auto">
            <a:xfrm>
              <a:off x="2594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0"/>
            <p:cNvSpPr>
              <a:spLocks noChangeShapeType="1"/>
            </p:cNvSpPr>
            <p:nvPr/>
          </p:nvSpPr>
          <p:spPr bwMode="auto">
            <a:xfrm flipH="1">
              <a:off x="2451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1"/>
            <p:cNvSpPr>
              <a:spLocks noChangeShapeType="1"/>
            </p:cNvSpPr>
            <p:nvPr/>
          </p:nvSpPr>
          <p:spPr bwMode="auto">
            <a:xfrm>
              <a:off x="2023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2"/>
            <p:cNvSpPr>
              <a:spLocks noChangeShapeType="1"/>
            </p:cNvSpPr>
            <p:nvPr/>
          </p:nvSpPr>
          <p:spPr bwMode="auto">
            <a:xfrm flipH="1">
              <a:off x="1880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3"/>
            <p:cNvSpPr>
              <a:spLocks noChangeShapeType="1"/>
            </p:cNvSpPr>
            <p:nvPr/>
          </p:nvSpPr>
          <p:spPr bwMode="auto">
            <a:xfrm flipH="1">
              <a:off x="1310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24"/>
            <p:cNvSpPr>
              <a:spLocks noChangeShapeType="1"/>
            </p:cNvSpPr>
            <p:nvPr/>
          </p:nvSpPr>
          <p:spPr bwMode="auto">
            <a:xfrm>
              <a:off x="882" y="1690"/>
              <a:ext cx="141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25"/>
            <p:cNvSpPr>
              <a:spLocks noChangeShapeType="1"/>
            </p:cNvSpPr>
            <p:nvPr/>
          </p:nvSpPr>
          <p:spPr bwMode="auto">
            <a:xfrm flipH="1">
              <a:off x="739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26"/>
            <p:cNvSpPr>
              <a:spLocks noChangeShapeType="1"/>
            </p:cNvSpPr>
            <p:nvPr/>
          </p:nvSpPr>
          <p:spPr bwMode="auto">
            <a:xfrm flipH="1">
              <a:off x="668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27"/>
            <p:cNvSpPr>
              <a:spLocks noChangeShapeType="1"/>
            </p:cNvSpPr>
            <p:nvPr/>
          </p:nvSpPr>
          <p:spPr bwMode="auto">
            <a:xfrm>
              <a:off x="739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28"/>
            <p:cNvSpPr>
              <a:spLocks noChangeShapeType="1"/>
            </p:cNvSpPr>
            <p:nvPr/>
          </p:nvSpPr>
          <p:spPr bwMode="auto">
            <a:xfrm flipH="1">
              <a:off x="952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29"/>
            <p:cNvSpPr>
              <a:spLocks noChangeShapeType="1"/>
            </p:cNvSpPr>
            <p:nvPr/>
          </p:nvSpPr>
          <p:spPr bwMode="auto">
            <a:xfrm>
              <a:off x="1023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0"/>
            <p:cNvSpPr>
              <a:spLocks noChangeShapeType="1"/>
            </p:cNvSpPr>
            <p:nvPr/>
          </p:nvSpPr>
          <p:spPr bwMode="auto">
            <a:xfrm>
              <a:off x="1310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1"/>
            <p:cNvSpPr>
              <a:spLocks noChangeShapeType="1"/>
            </p:cNvSpPr>
            <p:nvPr/>
          </p:nvSpPr>
          <p:spPr bwMode="auto">
            <a:xfrm flipH="1">
              <a:off x="1524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1809" y="1983"/>
              <a:ext cx="71" cy="290"/>
            </a:xfrm>
            <a:custGeom>
              <a:avLst/>
              <a:gdLst>
                <a:gd name="T0" fmla="*/ 288 w 288"/>
                <a:gd name="T1" fmla="*/ 0 h 1148"/>
                <a:gd name="T2" fmla="*/ 0 w 288"/>
                <a:gd name="T3" fmla="*/ 1148 h 1148"/>
                <a:gd name="T4" fmla="*/ 0 w 288"/>
                <a:gd name="T5" fmla="*/ 1005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148">
                  <a:moveTo>
                    <a:pt x="288" y="0"/>
                  </a:moveTo>
                  <a:lnTo>
                    <a:pt x="0" y="1148"/>
                  </a:lnTo>
                  <a:lnTo>
                    <a:pt x="0" y="100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33"/>
            <p:cNvSpPr>
              <a:spLocks noChangeShapeType="1"/>
            </p:cNvSpPr>
            <p:nvPr/>
          </p:nvSpPr>
          <p:spPr bwMode="auto">
            <a:xfrm>
              <a:off x="1880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34"/>
            <p:cNvSpPr>
              <a:spLocks noChangeShapeType="1"/>
            </p:cNvSpPr>
            <p:nvPr/>
          </p:nvSpPr>
          <p:spPr bwMode="auto">
            <a:xfrm flipH="1">
              <a:off x="2095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35"/>
            <p:cNvSpPr>
              <a:spLocks noChangeShapeType="1"/>
            </p:cNvSpPr>
            <p:nvPr/>
          </p:nvSpPr>
          <p:spPr bwMode="auto">
            <a:xfrm>
              <a:off x="2166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6"/>
            <p:cNvSpPr>
              <a:spLocks noChangeShapeType="1"/>
            </p:cNvSpPr>
            <p:nvPr/>
          </p:nvSpPr>
          <p:spPr bwMode="auto">
            <a:xfrm flipH="1">
              <a:off x="2381" y="1983"/>
              <a:ext cx="70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37"/>
            <p:cNvSpPr>
              <a:spLocks noChangeShapeType="1"/>
            </p:cNvSpPr>
            <p:nvPr/>
          </p:nvSpPr>
          <p:spPr bwMode="auto">
            <a:xfrm>
              <a:off x="2451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38"/>
            <p:cNvSpPr>
              <a:spLocks noChangeShapeType="1"/>
            </p:cNvSpPr>
            <p:nvPr/>
          </p:nvSpPr>
          <p:spPr bwMode="auto">
            <a:xfrm flipH="1">
              <a:off x="2665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39"/>
            <p:cNvSpPr>
              <a:spLocks noChangeShapeType="1"/>
            </p:cNvSpPr>
            <p:nvPr/>
          </p:nvSpPr>
          <p:spPr bwMode="auto">
            <a:xfrm>
              <a:off x="2737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0"/>
            <p:cNvSpPr>
              <a:spLocks noChangeShapeType="1"/>
            </p:cNvSpPr>
            <p:nvPr/>
          </p:nvSpPr>
          <p:spPr bwMode="auto">
            <a:xfrm flipH="1">
              <a:off x="2952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1"/>
            <p:cNvSpPr>
              <a:spLocks noChangeShapeType="1"/>
            </p:cNvSpPr>
            <p:nvPr/>
          </p:nvSpPr>
          <p:spPr bwMode="auto">
            <a:xfrm>
              <a:off x="3023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42"/>
            <p:cNvSpPr>
              <a:spLocks noChangeShapeType="1"/>
            </p:cNvSpPr>
            <p:nvPr/>
          </p:nvSpPr>
          <p:spPr bwMode="auto">
            <a:xfrm flipH="1">
              <a:off x="3238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43"/>
            <p:cNvSpPr>
              <a:spLocks noChangeShapeType="1"/>
            </p:cNvSpPr>
            <p:nvPr/>
          </p:nvSpPr>
          <p:spPr bwMode="auto">
            <a:xfrm flipH="1">
              <a:off x="4496" y="1437"/>
              <a:ext cx="97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4496" y="1483"/>
              <a:ext cx="50" cy="53"/>
            </a:xfrm>
            <a:custGeom>
              <a:avLst/>
              <a:gdLst>
                <a:gd name="T0" fmla="*/ 202 w 202"/>
                <a:gd name="T1" fmla="*/ 80 h 203"/>
                <a:gd name="T2" fmla="*/ 0 w 202"/>
                <a:gd name="T3" fmla="*/ 203 h 203"/>
                <a:gd name="T4" fmla="*/ 121 w 202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203">
                  <a:moveTo>
                    <a:pt x="202" y="80"/>
                  </a:moveTo>
                  <a:lnTo>
                    <a:pt x="0" y="203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45"/>
            <p:cNvSpPr>
              <a:spLocks noChangeShapeType="1"/>
            </p:cNvSpPr>
            <p:nvPr/>
          </p:nvSpPr>
          <p:spPr bwMode="auto">
            <a:xfrm>
              <a:off x="1737" y="1144"/>
              <a:ext cx="97" cy="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1785" y="1193"/>
              <a:ext cx="49" cy="51"/>
            </a:xfrm>
            <a:custGeom>
              <a:avLst/>
              <a:gdLst>
                <a:gd name="T0" fmla="*/ 80 w 203"/>
                <a:gd name="T1" fmla="*/ 0 h 203"/>
                <a:gd name="T2" fmla="*/ 203 w 203"/>
                <a:gd name="T3" fmla="*/ 203 h 203"/>
                <a:gd name="T4" fmla="*/ 0 w 203"/>
                <a:gd name="T5" fmla="*/ 8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03">
                  <a:moveTo>
                    <a:pt x="80" y="0"/>
                  </a:moveTo>
                  <a:lnTo>
                    <a:pt x="203" y="203"/>
                  </a:lnTo>
                  <a:lnTo>
                    <a:pt x="0" y="8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47"/>
            <p:cNvSpPr>
              <a:spLocks noChangeShapeType="1"/>
            </p:cNvSpPr>
            <p:nvPr/>
          </p:nvSpPr>
          <p:spPr bwMode="auto">
            <a:xfrm>
              <a:off x="3594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48"/>
            <p:cNvSpPr>
              <a:spLocks noChangeShapeType="1"/>
            </p:cNvSpPr>
            <p:nvPr/>
          </p:nvSpPr>
          <p:spPr bwMode="auto">
            <a:xfrm flipH="1">
              <a:off x="4093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9"/>
            <p:cNvSpPr>
              <a:spLocks noChangeShapeType="1"/>
            </p:cNvSpPr>
            <p:nvPr/>
          </p:nvSpPr>
          <p:spPr bwMode="auto">
            <a:xfrm>
              <a:off x="4593" y="1437"/>
              <a:ext cx="98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4639" y="1483"/>
              <a:ext cx="52" cy="53"/>
            </a:xfrm>
            <a:custGeom>
              <a:avLst/>
              <a:gdLst>
                <a:gd name="T0" fmla="*/ 80 w 202"/>
                <a:gd name="T1" fmla="*/ 0 h 203"/>
                <a:gd name="T2" fmla="*/ 202 w 202"/>
                <a:gd name="T3" fmla="*/ 203 h 203"/>
                <a:gd name="T4" fmla="*/ 0 w 202"/>
                <a:gd name="T5" fmla="*/ 8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203">
                  <a:moveTo>
                    <a:pt x="80" y="0"/>
                  </a:moveTo>
                  <a:lnTo>
                    <a:pt x="202" y="203"/>
                  </a:lnTo>
                  <a:lnTo>
                    <a:pt x="0" y="8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1"/>
            <p:cNvSpPr>
              <a:spLocks noChangeShapeType="1"/>
            </p:cNvSpPr>
            <p:nvPr/>
          </p:nvSpPr>
          <p:spPr bwMode="auto">
            <a:xfrm>
              <a:off x="3880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2"/>
            <p:cNvSpPr>
              <a:spLocks noChangeShapeType="1"/>
            </p:cNvSpPr>
            <p:nvPr/>
          </p:nvSpPr>
          <p:spPr bwMode="auto">
            <a:xfrm>
              <a:off x="3737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53"/>
            <p:cNvSpPr>
              <a:spLocks noChangeShapeType="1"/>
            </p:cNvSpPr>
            <p:nvPr/>
          </p:nvSpPr>
          <p:spPr bwMode="auto">
            <a:xfrm flipH="1">
              <a:off x="4665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54"/>
            <p:cNvSpPr>
              <a:spLocks noChangeShapeType="1"/>
            </p:cNvSpPr>
            <p:nvPr/>
          </p:nvSpPr>
          <p:spPr bwMode="auto">
            <a:xfrm>
              <a:off x="4737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55"/>
            <p:cNvSpPr>
              <a:spLocks noChangeShapeType="1"/>
            </p:cNvSpPr>
            <p:nvPr/>
          </p:nvSpPr>
          <p:spPr bwMode="auto">
            <a:xfrm flipH="1">
              <a:off x="4949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56"/>
            <p:cNvSpPr>
              <a:spLocks noChangeShapeType="1"/>
            </p:cNvSpPr>
            <p:nvPr/>
          </p:nvSpPr>
          <p:spPr bwMode="auto">
            <a:xfrm>
              <a:off x="5021" y="1983"/>
              <a:ext cx="71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2743" y="854"/>
              <a:ext cx="137" cy="96"/>
            </a:xfrm>
            <a:custGeom>
              <a:avLst/>
              <a:gdLst>
                <a:gd name="T0" fmla="*/ 551 w 551"/>
                <a:gd name="T1" fmla="*/ 0 h 379"/>
                <a:gd name="T2" fmla="*/ 119 w 551"/>
                <a:gd name="T3" fmla="*/ 144 h 379"/>
                <a:gd name="T4" fmla="*/ 0 w 551"/>
                <a:gd name="T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379">
                  <a:moveTo>
                    <a:pt x="551" y="0"/>
                  </a:moveTo>
                  <a:lnTo>
                    <a:pt x="119" y="144"/>
                  </a:lnTo>
                  <a:lnTo>
                    <a:pt x="0" y="3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2743" y="891"/>
              <a:ext cx="38" cy="59"/>
            </a:xfrm>
            <a:custGeom>
              <a:avLst/>
              <a:gdLst>
                <a:gd name="T0" fmla="*/ 153 w 153"/>
                <a:gd name="T1" fmla="*/ 52 h 232"/>
                <a:gd name="T2" fmla="*/ 0 w 153"/>
                <a:gd name="T3" fmla="*/ 232 h 232"/>
                <a:gd name="T4" fmla="*/ 52 w 153"/>
                <a:gd name="T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232">
                  <a:moveTo>
                    <a:pt x="153" y="52"/>
                  </a:moveTo>
                  <a:lnTo>
                    <a:pt x="0" y="232"/>
                  </a:lnTo>
                  <a:lnTo>
                    <a:pt x="5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59"/>
            <p:cNvSpPr>
              <a:spLocks noChangeShapeType="1"/>
            </p:cNvSpPr>
            <p:nvPr/>
          </p:nvSpPr>
          <p:spPr bwMode="auto">
            <a:xfrm flipH="1">
              <a:off x="1238" y="1983"/>
              <a:ext cx="72" cy="2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0"/>
            <p:cNvSpPr>
              <a:spLocks noChangeShapeType="1"/>
            </p:cNvSpPr>
            <p:nvPr/>
          </p:nvSpPr>
          <p:spPr bwMode="auto">
            <a:xfrm>
              <a:off x="1453" y="1690"/>
              <a:ext cx="143" cy="2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1"/>
            <p:cNvSpPr>
              <a:spLocks noChangeShapeType="1"/>
            </p:cNvSpPr>
            <p:nvPr/>
          </p:nvSpPr>
          <p:spPr bwMode="auto">
            <a:xfrm flipH="1">
              <a:off x="2212" y="1437"/>
              <a:ext cx="98" cy="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2212" y="1483"/>
              <a:ext cx="50" cy="53"/>
            </a:xfrm>
            <a:custGeom>
              <a:avLst/>
              <a:gdLst>
                <a:gd name="T0" fmla="*/ 203 w 203"/>
                <a:gd name="T1" fmla="*/ 80 h 203"/>
                <a:gd name="T2" fmla="*/ 0 w 203"/>
                <a:gd name="T3" fmla="*/ 203 h 203"/>
                <a:gd name="T4" fmla="*/ 122 w 203"/>
                <a:gd name="T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03">
                  <a:moveTo>
                    <a:pt x="203" y="80"/>
                  </a:moveTo>
                  <a:lnTo>
                    <a:pt x="0" y="203"/>
                  </a:lnTo>
                  <a:lnTo>
                    <a:pt x="1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163"/>
            <p:cNvSpPr>
              <a:spLocks noChangeArrowheads="1"/>
            </p:cNvSpPr>
            <p:nvPr/>
          </p:nvSpPr>
          <p:spPr bwMode="auto">
            <a:xfrm>
              <a:off x="3202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164"/>
            <p:cNvSpPr>
              <a:spLocks noChangeArrowheads="1"/>
            </p:cNvSpPr>
            <p:nvPr/>
          </p:nvSpPr>
          <p:spPr bwMode="auto">
            <a:xfrm>
              <a:off x="3343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Oval 165"/>
            <p:cNvSpPr>
              <a:spLocks noChangeArrowheads="1"/>
            </p:cNvSpPr>
            <p:nvPr/>
          </p:nvSpPr>
          <p:spPr bwMode="auto">
            <a:xfrm>
              <a:off x="688" y="1930"/>
              <a:ext cx="101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166"/>
            <p:cNvSpPr>
              <a:spLocks noChangeArrowheads="1"/>
            </p:cNvSpPr>
            <p:nvPr/>
          </p:nvSpPr>
          <p:spPr bwMode="auto">
            <a:xfrm>
              <a:off x="3629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167"/>
            <p:cNvSpPr>
              <a:spLocks noChangeArrowheads="1"/>
            </p:cNvSpPr>
            <p:nvPr/>
          </p:nvSpPr>
          <p:spPr bwMode="auto">
            <a:xfrm>
              <a:off x="3916" y="2238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168"/>
            <p:cNvSpPr>
              <a:spLocks noChangeArrowheads="1"/>
            </p:cNvSpPr>
            <p:nvPr/>
          </p:nvSpPr>
          <p:spPr bwMode="auto">
            <a:xfrm>
              <a:off x="2916" y="2238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169"/>
            <p:cNvSpPr>
              <a:spLocks noChangeArrowheads="1"/>
            </p:cNvSpPr>
            <p:nvPr/>
          </p:nvSpPr>
          <p:spPr bwMode="auto">
            <a:xfrm>
              <a:off x="3059" y="2238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170"/>
            <p:cNvSpPr>
              <a:spLocks noChangeArrowheads="1"/>
            </p:cNvSpPr>
            <p:nvPr/>
          </p:nvSpPr>
          <p:spPr bwMode="auto">
            <a:xfrm>
              <a:off x="4343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71"/>
            <p:cNvSpPr>
              <a:spLocks noChangeArrowheads="1"/>
            </p:cNvSpPr>
            <p:nvPr/>
          </p:nvSpPr>
          <p:spPr bwMode="auto">
            <a:xfrm>
              <a:off x="4486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172"/>
            <p:cNvSpPr>
              <a:spLocks noChangeArrowheads="1"/>
            </p:cNvSpPr>
            <p:nvPr/>
          </p:nvSpPr>
          <p:spPr bwMode="auto">
            <a:xfrm>
              <a:off x="4772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Oval 173"/>
            <p:cNvSpPr>
              <a:spLocks noChangeArrowheads="1"/>
            </p:cNvSpPr>
            <p:nvPr/>
          </p:nvSpPr>
          <p:spPr bwMode="auto">
            <a:xfrm>
              <a:off x="4114" y="1930"/>
              <a:ext cx="102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174"/>
            <p:cNvSpPr>
              <a:spLocks noChangeArrowheads="1"/>
            </p:cNvSpPr>
            <p:nvPr/>
          </p:nvSpPr>
          <p:spPr bwMode="auto">
            <a:xfrm>
              <a:off x="4200" y="2238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175"/>
            <p:cNvSpPr>
              <a:spLocks noChangeArrowheads="1"/>
            </p:cNvSpPr>
            <p:nvPr/>
          </p:nvSpPr>
          <p:spPr bwMode="auto">
            <a:xfrm>
              <a:off x="4059" y="2238"/>
              <a:ext cx="69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176"/>
            <p:cNvSpPr>
              <a:spLocks noChangeArrowheads="1"/>
            </p:cNvSpPr>
            <p:nvPr/>
          </p:nvSpPr>
          <p:spPr bwMode="auto">
            <a:xfrm>
              <a:off x="3486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Oval 177"/>
            <p:cNvSpPr>
              <a:spLocks noChangeArrowheads="1"/>
            </p:cNvSpPr>
            <p:nvPr/>
          </p:nvSpPr>
          <p:spPr bwMode="auto">
            <a:xfrm>
              <a:off x="974" y="1930"/>
              <a:ext cx="101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Oval 178"/>
            <p:cNvSpPr>
              <a:spLocks noChangeArrowheads="1"/>
            </p:cNvSpPr>
            <p:nvPr/>
          </p:nvSpPr>
          <p:spPr bwMode="auto">
            <a:xfrm>
              <a:off x="2830" y="765"/>
              <a:ext cx="100" cy="103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179"/>
            <p:cNvSpPr>
              <a:spLocks noChangeArrowheads="1"/>
            </p:cNvSpPr>
            <p:nvPr/>
          </p:nvSpPr>
          <p:spPr bwMode="auto">
            <a:xfrm>
              <a:off x="1345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180"/>
            <p:cNvSpPr>
              <a:spLocks noChangeArrowheads="1"/>
            </p:cNvSpPr>
            <p:nvPr/>
          </p:nvSpPr>
          <p:spPr bwMode="auto">
            <a:xfrm>
              <a:off x="1489" y="2238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181"/>
            <p:cNvSpPr>
              <a:spLocks noChangeArrowheads="1"/>
            </p:cNvSpPr>
            <p:nvPr/>
          </p:nvSpPr>
          <p:spPr bwMode="auto">
            <a:xfrm>
              <a:off x="1632" y="2238"/>
              <a:ext cx="69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182"/>
            <p:cNvSpPr>
              <a:spLocks noChangeArrowheads="1"/>
            </p:cNvSpPr>
            <p:nvPr/>
          </p:nvSpPr>
          <p:spPr bwMode="auto">
            <a:xfrm>
              <a:off x="1773" y="2238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183"/>
            <p:cNvSpPr>
              <a:spLocks noChangeArrowheads="1"/>
            </p:cNvSpPr>
            <p:nvPr/>
          </p:nvSpPr>
          <p:spPr bwMode="auto">
            <a:xfrm>
              <a:off x="1916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184"/>
            <p:cNvSpPr>
              <a:spLocks noChangeArrowheads="1"/>
            </p:cNvSpPr>
            <p:nvPr/>
          </p:nvSpPr>
          <p:spPr bwMode="auto">
            <a:xfrm>
              <a:off x="2059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85"/>
            <p:cNvSpPr>
              <a:spLocks noChangeArrowheads="1"/>
            </p:cNvSpPr>
            <p:nvPr/>
          </p:nvSpPr>
          <p:spPr bwMode="auto">
            <a:xfrm>
              <a:off x="2202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186"/>
            <p:cNvSpPr>
              <a:spLocks noChangeArrowheads="1"/>
            </p:cNvSpPr>
            <p:nvPr/>
          </p:nvSpPr>
          <p:spPr bwMode="auto">
            <a:xfrm>
              <a:off x="2345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187"/>
            <p:cNvSpPr>
              <a:spLocks noChangeArrowheads="1"/>
            </p:cNvSpPr>
            <p:nvPr/>
          </p:nvSpPr>
          <p:spPr bwMode="auto">
            <a:xfrm>
              <a:off x="2486" y="2238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188"/>
            <p:cNvSpPr>
              <a:spLocks noChangeArrowheads="1"/>
            </p:cNvSpPr>
            <p:nvPr/>
          </p:nvSpPr>
          <p:spPr bwMode="auto">
            <a:xfrm>
              <a:off x="2630" y="2238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189"/>
            <p:cNvSpPr>
              <a:spLocks noChangeArrowheads="1"/>
            </p:cNvSpPr>
            <p:nvPr/>
          </p:nvSpPr>
          <p:spPr bwMode="auto">
            <a:xfrm>
              <a:off x="2773" y="2238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Oval 190"/>
            <p:cNvSpPr>
              <a:spLocks noChangeArrowheads="1"/>
            </p:cNvSpPr>
            <p:nvPr/>
          </p:nvSpPr>
          <p:spPr bwMode="auto">
            <a:xfrm>
              <a:off x="1260" y="1930"/>
              <a:ext cx="99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Oval 191"/>
            <p:cNvSpPr>
              <a:spLocks noChangeArrowheads="1"/>
            </p:cNvSpPr>
            <p:nvPr/>
          </p:nvSpPr>
          <p:spPr bwMode="auto">
            <a:xfrm>
              <a:off x="4257" y="1640"/>
              <a:ext cx="100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192"/>
            <p:cNvSpPr>
              <a:spLocks noChangeArrowheads="1"/>
            </p:cNvSpPr>
            <p:nvPr/>
          </p:nvSpPr>
          <p:spPr bwMode="auto">
            <a:xfrm>
              <a:off x="4542" y="1347"/>
              <a:ext cx="101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Oval 193"/>
            <p:cNvSpPr>
              <a:spLocks noChangeArrowheads="1"/>
            </p:cNvSpPr>
            <p:nvPr/>
          </p:nvSpPr>
          <p:spPr bwMode="auto">
            <a:xfrm>
              <a:off x="3828" y="1930"/>
              <a:ext cx="102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Oval 194"/>
            <p:cNvSpPr>
              <a:spLocks noChangeArrowheads="1"/>
            </p:cNvSpPr>
            <p:nvPr/>
          </p:nvSpPr>
          <p:spPr bwMode="auto">
            <a:xfrm>
              <a:off x="3544" y="1930"/>
              <a:ext cx="99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195"/>
            <p:cNvSpPr>
              <a:spLocks noChangeArrowheads="1"/>
            </p:cNvSpPr>
            <p:nvPr/>
          </p:nvSpPr>
          <p:spPr bwMode="auto">
            <a:xfrm>
              <a:off x="3687" y="1640"/>
              <a:ext cx="99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Oval 196"/>
            <p:cNvSpPr>
              <a:spLocks noChangeArrowheads="1"/>
            </p:cNvSpPr>
            <p:nvPr/>
          </p:nvSpPr>
          <p:spPr bwMode="auto">
            <a:xfrm>
              <a:off x="3258" y="1930"/>
              <a:ext cx="101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Oval 197"/>
            <p:cNvSpPr>
              <a:spLocks noChangeArrowheads="1"/>
            </p:cNvSpPr>
            <p:nvPr/>
          </p:nvSpPr>
          <p:spPr bwMode="auto">
            <a:xfrm>
              <a:off x="2971" y="1930"/>
              <a:ext cx="102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198"/>
            <p:cNvSpPr>
              <a:spLocks noChangeArrowheads="1"/>
            </p:cNvSpPr>
            <p:nvPr/>
          </p:nvSpPr>
          <p:spPr bwMode="auto">
            <a:xfrm>
              <a:off x="3115" y="1640"/>
              <a:ext cx="101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Oval 199"/>
            <p:cNvSpPr>
              <a:spLocks noChangeArrowheads="1"/>
            </p:cNvSpPr>
            <p:nvPr/>
          </p:nvSpPr>
          <p:spPr bwMode="auto">
            <a:xfrm>
              <a:off x="3401" y="1347"/>
              <a:ext cx="101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Oval 200"/>
            <p:cNvSpPr>
              <a:spLocks noChangeArrowheads="1"/>
            </p:cNvSpPr>
            <p:nvPr/>
          </p:nvSpPr>
          <p:spPr bwMode="auto">
            <a:xfrm>
              <a:off x="2687" y="1930"/>
              <a:ext cx="102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201"/>
            <p:cNvSpPr>
              <a:spLocks noChangeArrowheads="1"/>
            </p:cNvSpPr>
            <p:nvPr/>
          </p:nvSpPr>
          <p:spPr bwMode="auto">
            <a:xfrm>
              <a:off x="1399" y="1645"/>
              <a:ext cx="101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202"/>
            <p:cNvSpPr>
              <a:spLocks noChangeArrowheads="1"/>
            </p:cNvSpPr>
            <p:nvPr/>
          </p:nvSpPr>
          <p:spPr bwMode="auto">
            <a:xfrm>
              <a:off x="3770" y="2242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Oval 203"/>
            <p:cNvSpPr>
              <a:spLocks noChangeArrowheads="1"/>
            </p:cNvSpPr>
            <p:nvPr/>
          </p:nvSpPr>
          <p:spPr bwMode="auto">
            <a:xfrm>
              <a:off x="2399" y="1935"/>
              <a:ext cx="101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204"/>
            <p:cNvSpPr>
              <a:spLocks noChangeArrowheads="1"/>
            </p:cNvSpPr>
            <p:nvPr/>
          </p:nvSpPr>
          <p:spPr bwMode="auto">
            <a:xfrm>
              <a:off x="2542" y="1634"/>
              <a:ext cx="101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Oval 205"/>
            <p:cNvSpPr>
              <a:spLocks noChangeArrowheads="1"/>
            </p:cNvSpPr>
            <p:nvPr/>
          </p:nvSpPr>
          <p:spPr bwMode="auto">
            <a:xfrm>
              <a:off x="2112" y="1935"/>
              <a:ext cx="102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Oval 206"/>
            <p:cNvSpPr>
              <a:spLocks noChangeArrowheads="1"/>
            </p:cNvSpPr>
            <p:nvPr/>
          </p:nvSpPr>
          <p:spPr bwMode="auto">
            <a:xfrm>
              <a:off x="1828" y="1935"/>
              <a:ext cx="102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Oval 207"/>
            <p:cNvSpPr>
              <a:spLocks noChangeArrowheads="1"/>
            </p:cNvSpPr>
            <p:nvPr/>
          </p:nvSpPr>
          <p:spPr bwMode="auto">
            <a:xfrm>
              <a:off x="1971" y="1645"/>
              <a:ext cx="100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Oval 208"/>
            <p:cNvSpPr>
              <a:spLocks noChangeArrowheads="1"/>
            </p:cNvSpPr>
            <p:nvPr/>
          </p:nvSpPr>
          <p:spPr bwMode="auto">
            <a:xfrm>
              <a:off x="2255" y="1344"/>
              <a:ext cx="102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Oval 209"/>
            <p:cNvSpPr>
              <a:spLocks noChangeArrowheads="1"/>
            </p:cNvSpPr>
            <p:nvPr/>
          </p:nvSpPr>
          <p:spPr bwMode="auto">
            <a:xfrm>
              <a:off x="1542" y="1935"/>
              <a:ext cx="101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210"/>
            <p:cNvSpPr>
              <a:spLocks noChangeArrowheads="1"/>
            </p:cNvSpPr>
            <p:nvPr/>
          </p:nvSpPr>
          <p:spPr bwMode="auto">
            <a:xfrm>
              <a:off x="4626" y="2242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1"/>
            <p:cNvSpPr>
              <a:spLocks/>
            </p:cNvSpPr>
            <p:nvPr/>
          </p:nvSpPr>
          <p:spPr bwMode="auto">
            <a:xfrm>
              <a:off x="1565" y="1247"/>
              <a:ext cx="141" cy="147"/>
            </a:xfrm>
            <a:custGeom>
              <a:avLst/>
              <a:gdLst>
                <a:gd name="T0" fmla="*/ 287 w 574"/>
                <a:gd name="T1" fmla="*/ 0 h 575"/>
                <a:gd name="T2" fmla="*/ 574 w 574"/>
                <a:gd name="T3" fmla="*/ 575 h 575"/>
                <a:gd name="T4" fmla="*/ 0 w 574"/>
                <a:gd name="T5" fmla="*/ 575 h 575"/>
                <a:gd name="T6" fmla="*/ 287 w 574"/>
                <a:gd name="T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575">
                  <a:moveTo>
                    <a:pt x="287" y="0"/>
                  </a:moveTo>
                  <a:lnTo>
                    <a:pt x="574" y="575"/>
                  </a:lnTo>
                  <a:lnTo>
                    <a:pt x="0" y="575"/>
                  </a:lnTo>
                  <a:lnTo>
                    <a:pt x="287" y="0"/>
                  </a:ln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1778" y="1247"/>
              <a:ext cx="143" cy="147"/>
            </a:xfrm>
            <a:custGeom>
              <a:avLst/>
              <a:gdLst>
                <a:gd name="T0" fmla="*/ 286 w 573"/>
                <a:gd name="T1" fmla="*/ 0 h 575"/>
                <a:gd name="T2" fmla="*/ 0 w 573"/>
                <a:gd name="T3" fmla="*/ 575 h 575"/>
                <a:gd name="T4" fmla="*/ 573 w 573"/>
                <a:gd name="T5" fmla="*/ 575 h 575"/>
                <a:gd name="T6" fmla="*/ 286 w 573"/>
                <a:gd name="T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575">
                  <a:moveTo>
                    <a:pt x="286" y="0"/>
                  </a:moveTo>
                  <a:lnTo>
                    <a:pt x="0" y="575"/>
                  </a:lnTo>
                  <a:lnTo>
                    <a:pt x="573" y="575"/>
                  </a:lnTo>
                  <a:lnTo>
                    <a:pt x="286" y="0"/>
                  </a:ln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3841" y="1247"/>
              <a:ext cx="143" cy="147"/>
            </a:xfrm>
            <a:custGeom>
              <a:avLst/>
              <a:gdLst>
                <a:gd name="T0" fmla="*/ 287 w 573"/>
                <a:gd name="T1" fmla="*/ 0 h 575"/>
                <a:gd name="T2" fmla="*/ 573 w 573"/>
                <a:gd name="T3" fmla="*/ 575 h 575"/>
                <a:gd name="T4" fmla="*/ 0 w 573"/>
                <a:gd name="T5" fmla="*/ 575 h 575"/>
                <a:gd name="T6" fmla="*/ 287 w 573"/>
                <a:gd name="T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575">
                  <a:moveTo>
                    <a:pt x="287" y="0"/>
                  </a:moveTo>
                  <a:lnTo>
                    <a:pt x="573" y="575"/>
                  </a:lnTo>
                  <a:lnTo>
                    <a:pt x="0" y="575"/>
                  </a:lnTo>
                  <a:lnTo>
                    <a:pt x="287" y="0"/>
                  </a:ln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4063" y="1247"/>
              <a:ext cx="141" cy="147"/>
            </a:xfrm>
            <a:custGeom>
              <a:avLst/>
              <a:gdLst>
                <a:gd name="T0" fmla="*/ 287 w 574"/>
                <a:gd name="T1" fmla="*/ 0 h 575"/>
                <a:gd name="T2" fmla="*/ 0 w 574"/>
                <a:gd name="T3" fmla="*/ 575 h 575"/>
                <a:gd name="T4" fmla="*/ 574 w 574"/>
                <a:gd name="T5" fmla="*/ 575 h 575"/>
                <a:gd name="T6" fmla="*/ 287 w 574"/>
                <a:gd name="T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575">
                  <a:moveTo>
                    <a:pt x="287" y="0"/>
                  </a:moveTo>
                  <a:lnTo>
                    <a:pt x="0" y="575"/>
                  </a:lnTo>
                  <a:lnTo>
                    <a:pt x="574" y="575"/>
                  </a:lnTo>
                  <a:lnTo>
                    <a:pt x="287" y="0"/>
                  </a:ln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215"/>
            <p:cNvSpPr>
              <a:spLocks noChangeArrowheads="1"/>
            </p:cNvSpPr>
            <p:nvPr/>
          </p:nvSpPr>
          <p:spPr bwMode="auto">
            <a:xfrm>
              <a:off x="917" y="2240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16"/>
            <p:cNvSpPr>
              <a:spLocks/>
            </p:cNvSpPr>
            <p:nvPr/>
          </p:nvSpPr>
          <p:spPr bwMode="auto">
            <a:xfrm>
              <a:off x="988" y="1548"/>
              <a:ext cx="143" cy="144"/>
            </a:xfrm>
            <a:custGeom>
              <a:avLst/>
              <a:gdLst>
                <a:gd name="T0" fmla="*/ 287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57FF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17"/>
            <p:cNvSpPr>
              <a:spLocks/>
            </p:cNvSpPr>
            <p:nvPr/>
          </p:nvSpPr>
          <p:spPr bwMode="auto">
            <a:xfrm>
              <a:off x="988" y="1548"/>
              <a:ext cx="143" cy="144"/>
            </a:xfrm>
            <a:custGeom>
              <a:avLst/>
              <a:gdLst>
                <a:gd name="T0" fmla="*/ 287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7" y="0"/>
                  </a:ln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1203" y="1548"/>
              <a:ext cx="143" cy="144"/>
            </a:xfrm>
            <a:custGeom>
              <a:avLst/>
              <a:gdLst>
                <a:gd name="T0" fmla="*/ 287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57FF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19"/>
            <p:cNvSpPr>
              <a:spLocks/>
            </p:cNvSpPr>
            <p:nvPr/>
          </p:nvSpPr>
          <p:spPr bwMode="auto">
            <a:xfrm>
              <a:off x="1203" y="1548"/>
              <a:ext cx="143" cy="144"/>
            </a:xfrm>
            <a:custGeom>
              <a:avLst/>
              <a:gdLst>
                <a:gd name="T0" fmla="*/ 287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7" y="0"/>
                  </a:ln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0"/>
            <p:cNvSpPr>
              <a:spLocks/>
            </p:cNvSpPr>
            <p:nvPr/>
          </p:nvSpPr>
          <p:spPr bwMode="auto">
            <a:xfrm>
              <a:off x="2131" y="1548"/>
              <a:ext cx="143" cy="144"/>
            </a:xfrm>
            <a:custGeom>
              <a:avLst/>
              <a:gdLst>
                <a:gd name="T0" fmla="*/ 288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2131" y="1548"/>
              <a:ext cx="143" cy="144"/>
            </a:xfrm>
            <a:custGeom>
              <a:avLst/>
              <a:gdLst>
                <a:gd name="T0" fmla="*/ 288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4415" y="1548"/>
              <a:ext cx="143" cy="144"/>
            </a:xfrm>
            <a:custGeom>
              <a:avLst/>
              <a:gdLst>
                <a:gd name="T0" fmla="*/ 288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3"/>
            <p:cNvSpPr>
              <a:spLocks/>
            </p:cNvSpPr>
            <p:nvPr/>
          </p:nvSpPr>
          <p:spPr bwMode="auto">
            <a:xfrm>
              <a:off x="4415" y="1548"/>
              <a:ext cx="143" cy="144"/>
            </a:xfrm>
            <a:custGeom>
              <a:avLst/>
              <a:gdLst>
                <a:gd name="T0" fmla="*/ 288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4629" y="1548"/>
              <a:ext cx="143" cy="144"/>
            </a:xfrm>
            <a:custGeom>
              <a:avLst/>
              <a:gdLst>
                <a:gd name="T0" fmla="*/ 288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5"/>
            <p:cNvSpPr>
              <a:spLocks/>
            </p:cNvSpPr>
            <p:nvPr/>
          </p:nvSpPr>
          <p:spPr bwMode="auto">
            <a:xfrm>
              <a:off x="4629" y="1548"/>
              <a:ext cx="143" cy="144"/>
            </a:xfrm>
            <a:custGeom>
              <a:avLst/>
              <a:gdLst>
                <a:gd name="T0" fmla="*/ 288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226"/>
            <p:cNvSpPr>
              <a:spLocks noChangeArrowheads="1"/>
            </p:cNvSpPr>
            <p:nvPr/>
          </p:nvSpPr>
          <p:spPr bwMode="auto">
            <a:xfrm>
              <a:off x="775" y="2240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227"/>
            <p:cNvSpPr>
              <a:spLocks noChangeArrowheads="1"/>
            </p:cNvSpPr>
            <p:nvPr/>
          </p:nvSpPr>
          <p:spPr bwMode="auto">
            <a:xfrm>
              <a:off x="4914" y="2240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Oval 228"/>
            <p:cNvSpPr>
              <a:spLocks noChangeArrowheads="1"/>
            </p:cNvSpPr>
            <p:nvPr/>
          </p:nvSpPr>
          <p:spPr bwMode="auto">
            <a:xfrm>
              <a:off x="831" y="1641"/>
              <a:ext cx="101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Oval 229"/>
            <p:cNvSpPr>
              <a:spLocks noChangeArrowheads="1"/>
            </p:cNvSpPr>
            <p:nvPr/>
          </p:nvSpPr>
          <p:spPr bwMode="auto">
            <a:xfrm>
              <a:off x="4401" y="1931"/>
              <a:ext cx="99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3274" y="1548"/>
              <a:ext cx="141" cy="144"/>
            </a:xfrm>
            <a:custGeom>
              <a:avLst/>
              <a:gdLst>
                <a:gd name="T0" fmla="*/ 287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3274" y="1548"/>
              <a:ext cx="141" cy="144"/>
            </a:xfrm>
            <a:custGeom>
              <a:avLst/>
              <a:gdLst>
                <a:gd name="T0" fmla="*/ 287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32"/>
            <p:cNvSpPr>
              <a:spLocks/>
            </p:cNvSpPr>
            <p:nvPr/>
          </p:nvSpPr>
          <p:spPr bwMode="auto">
            <a:xfrm>
              <a:off x="3486" y="1548"/>
              <a:ext cx="144" cy="144"/>
            </a:xfrm>
            <a:custGeom>
              <a:avLst/>
              <a:gdLst>
                <a:gd name="T0" fmla="*/ 287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33"/>
            <p:cNvSpPr>
              <a:spLocks/>
            </p:cNvSpPr>
            <p:nvPr/>
          </p:nvSpPr>
          <p:spPr bwMode="auto">
            <a:xfrm>
              <a:off x="3486" y="1548"/>
              <a:ext cx="144" cy="144"/>
            </a:xfrm>
            <a:custGeom>
              <a:avLst/>
              <a:gdLst>
                <a:gd name="T0" fmla="*/ 287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Oval 234"/>
            <p:cNvSpPr>
              <a:spLocks noChangeArrowheads="1"/>
            </p:cNvSpPr>
            <p:nvPr/>
          </p:nvSpPr>
          <p:spPr bwMode="auto">
            <a:xfrm>
              <a:off x="1117" y="1349"/>
              <a:ext cx="100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235"/>
            <p:cNvSpPr>
              <a:spLocks noChangeArrowheads="1"/>
            </p:cNvSpPr>
            <p:nvPr/>
          </p:nvSpPr>
          <p:spPr bwMode="auto">
            <a:xfrm>
              <a:off x="1688" y="1058"/>
              <a:ext cx="101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Oval 236"/>
            <p:cNvSpPr>
              <a:spLocks noChangeArrowheads="1"/>
            </p:cNvSpPr>
            <p:nvPr/>
          </p:nvSpPr>
          <p:spPr bwMode="auto">
            <a:xfrm>
              <a:off x="4971" y="1931"/>
              <a:ext cx="102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Oval 237"/>
            <p:cNvSpPr>
              <a:spLocks noChangeArrowheads="1"/>
            </p:cNvSpPr>
            <p:nvPr/>
          </p:nvSpPr>
          <p:spPr bwMode="auto">
            <a:xfrm>
              <a:off x="4685" y="1931"/>
              <a:ext cx="101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238"/>
            <p:cNvSpPr>
              <a:spLocks noChangeArrowheads="1"/>
            </p:cNvSpPr>
            <p:nvPr/>
          </p:nvSpPr>
          <p:spPr bwMode="auto">
            <a:xfrm>
              <a:off x="1203" y="2240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Oval 239"/>
            <p:cNvSpPr>
              <a:spLocks noChangeArrowheads="1"/>
            </p:cNvSpPr>
            <p:nvPr/>
          </p:nvSpPr>
          <p:spPr bwMode="auto">
            <a:xfrm>
              <a:off x="4828" y="1641"/>
              <a:ext cx="101" cy="103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240"/>
            <p:cNvSpPr>
              <a:spLocks noChangeArrowheads="1"/>
            </p:cNvSpPr>
            <p:nvPr/>
          </p:nvSpPr>
          <p:spPr bwMode="auto">
            <a:xfrm>
              <a:off x="5057" y="2240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2346" y="1548"/>
              <a:ext cx="141" cy="144"/>
            </a:xfrm>
            <a:custGeom>
              <a:avLst/>
              <a:gdLst>
                <a:gd name="T0" fmla="*/ 288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2346" y="1548"/>
              <a:ext cx="141" cy="144"/>
            </a:xfrm>
            <a:custGeom>
              <a:avLst/>
              <a:gdLst>
                <a:gd name="T0" fmla="*/ 288 w 575"/>
                <a:gd name="T1" fmla="*/ 0 h 574"/>
                <a:gd name="T2" fmla="*/ 575 w 575"/>
                <a:gd name="T3" fmla="*/ 574 h 574"/>
                <a:gd name="T4" fmla="*/ 0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575" y="574"/>
                  </a:lnTo>
                  <a:lnTo>
                    <a:pt x="0" y="574"/>
                  </a:lnTo>
                  <a:lnTo>
                    <a:pt x="28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243"/>
            <p:cNvSpPr>
              <a:spLocks noChangeArrowheads="1"/>
            </p:cNvSpPr>
            <p:nvPr/>
          </p:nvSpPr>
          <p:spPr bwMode="auto">
            <a:xfrm>
              <a:off x="632" y="2240"/>
              <a:ext cx="72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Oval 244"/>
            <p:cNvSpPr>
              <a:spLocks noChangeArrowheads="1"/>
            </p:cNvSpPr>
            <p:nvPr/>
          </p:nvSpPr>
          <p:spPr bwMode="auto">
            <a:xfrm>
              <a:off x="3971" y="1058"/>
              <a:ext cx="102" cy="104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245"/>
            <p:cNvSpPr>
              <a:spLocks noChangeArrowheads="1"/>
            </p:cNvSpPr>
            <p:nvPr/>
          </p:nvSpPr>
          <p:spPr bwMode="auto">
            <a:xfrm>
              <a:off x="1060" y="2240"/>
              <a:ext cx="71" cy="7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2666" y="965"/>
              <a:ext cx="143" cy="144"/>
            </a:xfrm>
            <a:custGeom>
              <a:avLst/>
              <a:gdLst>
                <a:gd name="T0" fmla="*/ 288 w 575"/>
                <a:gd name="T1" fmla="*/ 0 h 574"/>
                <a:gd name="T2" fmla="*/ 0 w 575"/>
                <a:gd name="T3" fmla="*/ 574 h 574"/>
                <a:gd name="T4" fmla="*/ 575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0" y="574"/>
                  </a:lnTo>
                  <a:lnTo>
                    <a:pt x="575" y="57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2666" y="965"/>
              <a:ext cx="143" cy="144"/>
            </a:xfrm>
            <a:custGeom>
              <a:avLst/>
              <a:gdLst>
                <a:gd name="T0" fmla="*/ 288 w 575"/>
                <a:gd name="T1" fmla="*/ 0 h 574"/>
                <a:gd name="T2" fmla="*/ 0 w 575"/>
                <a:gd name="T3" fmla="*/ 574 h 574"/>
                <a:gd name="T4" fmla="*/ 575 w 575"/>
                <a:gd name="T5" fmla="*/ 574 h 574"/>
                <a:gd name="T6" fmla="*/ 288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8" y="0"/>
                  </a:moveTo>
                  <a:lnTo>
                    <a:pt x="0" y="574"/>
                  </a:lnTo>
                  <a:lnTo>
                    <a:pt x="575" y="574"/>
                  </a:lnTo>
                  <a:lnTo>
                    <a:pt x="28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2952" y="965"/>
              <a:ext cx="143" cy="144"/>
            </a:xfrm>
            <a:custGeom>
              <a:avLst/>
              <a:gdLst>
                <a:gd name="T0" fmla="*/ 287 w 575"/>
                <a:gd name="T1" fmla="*/ 0 h 574"/>
                <a:gd name="T2" fmla="*/ 0 w 575"/>
                <a:gd name="T3" fmla="*/ 574 h 574"/>
                <a:gd name="T4" fmla="*/ 575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0" y="574"/>
                  </a:lnTo>
                  <a:lnTo>
                    <a:pt x="575" y="5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2952" y="965"/>
              <a:ext cx="143" cy="144"/>
            </a:xfrm>
            <a:custGeom>
              <a:avLst/>
              <a:gdLst>
                <a:gd name="T0" fmla="*/ 287 w 575"/>
                <a:gd name="T1" fmla="*/ 0 h 574"/>
                <a:gd name="T2" fmla="*/ 0 w 575"/>
                <a:gd name="T3" fmla="*/ 574 h 574"/>
                <a:gd name="T4" fmla="*/ 575 w 575"/>
                <a:gd name="T5" fmla="*/ 574 h 574"/>
                <a:gd name="T6" fmla="*/ 287 w 575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74">
                  <a:moveTo>
                    <a:pt x="287" y="0"/>
                  </a:moveTo>
                  <a:lnTo>
                    <a:pt x="0" y="574"/>
                  </a:lnTo>
                  <a:lnTo>
                    <a:pt x="575" y="574"/>
                  </a:lnTo>
                  <a:lnTo>
                    <a:pt x="28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53"/>
            <p:cNvSpPr>
              <a:spLocks noChangeShapeType="1"/>
            </p:cNvSpPr>
            <p:nvPr/>
          </p:nvSpPr>
          <p:spPr bwMode="auto">
            <a:xfrm>
              <a:off x="2875" y="909"/>
              <a:ext cx="0" cy="14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54"/>
            <p:cNvSpPr>
              <a:spLocks noChangeShapeType="1"/>
            </p:cNvSpPr>
            <p:nvPr/>
          </p:nvSpPr>
          <p:spPr bwMode="auto">
            <a:xfrm>
              <a:off x="1738" y="1199"/>
              <a:ext cx="0" cy="1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55"/>
            <p:cNvSpPr>
              <a:spLocks noChangeShapeType="1"/>
            </p:cNvSpPr>
            <p:nvPr/>
          </p:nvSpPr>
          <p:spPr bwMode="auto">
            <a:xfrm>
              <a:off x="4029" y="1199"/>
              <a:ext cx="0" cy="1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56"/>
            <p:cNvSpPr>
              <a:spLocks noChangeShapeType="1"/>
            </p:cNvSpPr>
            <p:nvPr/>
          </p:nvSpPr>
          <p:spPr bwMode="auto">
            <a:xfrm>
              <a:off x="1167" y="1489"/>
              <a:ext cx="0" cy="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57"/>
            <p:cNvSpPr>
              <a:spLocks noChangeShapeType="1"/>
            </p:cNvSpPr>
            <p:nvPr/>
          </p:nvSpPr>
          <p:spPr bwMode="auto">
            <a:xfrm>
              <a:off x="2305" y="1489"/>
              <a:ext cx="0" cy="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58"/>
            <p:cNvSpPr>
              <a:spLocks noChangeShapeType="1"/>
            </p:cNvSpPr>
            <p:nvPr/>
          </p:nvSpPr>
          <p:spPr bwMode="auto">
            <a:xfrm>
              <a:off x="3448" y="1488"/>
              <a:ext cx="0" cy="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59"/>
            <p:cNvSpPr>
              <a:spLocks noChangeShapeType="1"/>
            </p:cNvSpPr>
            <p:nvPr/>
          </p:nvSpPr>
          <p:spPr bwMode="auto">
            <a:xfrm>
              <a:off x="4586" y="1488"/>
              <a:ext cx="0" cy="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60"/>
            <p:cNvSpPr>
              <a:spLocks noChangeShapeType="1"/>
            </p:cNvSpPr>
            <p:nvPr/>
          </p:nvSpPr>
          <p:spPr bwMode="auto">
            <a:xfrm flipH="1">
              <a:off x="882" y="1767"/>
              <a:ext cx="7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61"/>
            <p:cNvSpPr>
              <a:spLocks noChangeShapeType="1"/>
            </p:cNvSpPr>
            <p:nvPr/>
          </p:nvSpPr>
          <p:spPr bwMode="auto">
            <a:xfrm flipH="1">
              <a:off x="1455" y="1766"/>
              <a:ext cx="7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62"/>
            <p:cNvSpPr>
              <a:spLocks noChangeShapeType="1"/>
            </p:cNvSpPr>
            <p:nvPr/>
          </p:nvSpPr>
          <p:spPr bwMode="auto">
            <a:xfrm flipH="1">
              <a:off x="2022" y="1766"/>
              <a:ext cx="7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63"/>
            <p:cNvSpPr>
              <a:spLocks noChangeShapeType="1"/>
            </p:cNvSpPr>
            <p:nvPr/>
          </p:nvSpPr>
          <p:spPr bwMode="auto">
            <a:xfrm flipH="1">
              <a:off x="2595" y="1765"/>
              <a:ext cx="7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64"/>
            <p:cNvSpPr>
              <a:spLocks noChangeShapeType="1"/>
            </p:cNvSpPr>
            <p:nvPr/>
          </p:nvSpPr>
          <p:spPr bwMode="auto">
            <a:xfrm flipH="1">
              <a:off x="3170" y="1766"/>
              <a:ext cx="7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65"/>
            <p:cNvSpPr>
              <a:spLocks noChangeShapeType="1"/>
            </p:cNvSpPr>
            <p:nvPr/>
          </p:nvSpPr>
          <p:spPr bwMode="auto">
            <a:xfrm flipH="1">
              <a:off x="3743" y="1765"/>
              <a:ext cx="7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66"/>
            <p:cNvSpPr>
              <a:spLocks noChangeShapeType="1"/>
            </p:cNvSpPr>
            <p:nvPr/>
          </p:nvSpPr>
          <p:spPr bwMode="auto">
            <a:xfrm flipH="1">
              <a:off x="4310" y="1765"/>
              <a:ext cx="7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67"/>
            <p:cNvSpPr>
              <a:spLocks noChangeShapeType="1"/>
            </p:cNvSpPr>
            <p:nvPr/>
          </p:nvSpPr>
          <p:spPr bwMode="auto">
            <a:xfrm flipH="1">
              <a:off x="4883" y="1764"/>
              <a:ext cx="7" cy="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" name="Rectangle 269"/>
          <p:cNvSpPr>
            <a:spLocks noChangeArrowheads="1"/>
          </p:cNvSpPr>
          <p:nvPr/>
        </p:nvSpPr>
        <p:spPr bwMode="auto">
          <a:xfrm>
            <a:off x="851596" y="1300899"/>
            <a:ext cx="5991225" cy="11922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270"/>
          <p:cNvSpPr>
            <a:spLocks noChangeArrowheads="1"/>
          </p:cNvSpPr>
          <p:nvPr/>
        </p:nvSpPr>
        <p:spPr bwMode="auto">
          <a:xfrm>
            <a:off x="237233" y="2707425"/>
            <a:ext cx="860425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271"/>
          <p:cNvSpPr>
            <a:spLocks noChangeArrowheads="1"/>
          </p:cNvSpPr>
          <p:nvPr/>
        </p:nvSpPr>
        <p:spPr bwMode="auto">
          <a:xfrm>
            <a:off x="1159571" y="2707425"/>
            <a:ext cx="838200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272"/>
          <p:cNvSpPr>
            <a:spLocks noChangeArrowheads="1"/>
          </p:cNvSpPr>
          <p:nvPr/>
        </p:nvSpPr>
        <p:spPr bwMode="auto">
          <a:xfrm>
            <a:off x="2069208" y="2705837"/>
            <a:ext cx="838200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273"/>
          <p:cNvSpPr>
            <a:spLocks noChangeArrowheads="1"/>
          </p:cNvSpPr>
          <p:nvPr/>
        </p:nvSpPr>
        <p:spPr bwMode="auto">
          <a:xfrm>
            <a:off x="2969321" y="2705837"/>
            <a:ext cx="838200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274"/>
          <p:cNvSpPr>
            <a:spLocks noChangeArrowheads="1"/>
          </p:cNvSpPr>
          <p:nvPr/>
        </p:nvSpPr>
        <p:spPr bwMode="auto">
          <a:xfrm>
            <a:off x="3869433" y="2705837"/>
            <a:ext cx="849313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275"/>
          <p:cNvSpPr>
            <a:spLocks noChangeArrowheads="1"/>
          </p:cNvSpPr>
          <p:nvPr/>
        </p:nvSpPr>
        <p:spPr bwMode="auto">
          <a:xfrm>
            <a:off x="4791771" y="2705837"/>
            <a:ext cx="838200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276"/>
          <p:cNvSpPr>
            <a:spLocks noChangeArrowheads="1"/>
          </p:cNvSpPr>
          <p:nvPr/>
        </p:nvSpPr>
        <p:spPr bwMode="auto">
          <a:xfrm>
            <a:off x="5701408" y="2704250"/>
            <a:ext cx="827088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277"/>
          <p:cNvSpPr>
            <a:spLocks noChangeArrowheads="1"/>
          </p:cNvSpPr>
          <p:nvPr/>
        </p:nvSpPr>
        <p:spPr bwMode="auto">
          <a:xfrm>
            <a:off x="6590408" y="2704250"/>
            <a:ext cx="838200" cy="1128713"/>
          </a:xfrm>
          <a:prstGeom prst="rect">
            <a:avLst/>
          </a:prstGeom>
          <a:noFill/>
          <a:ln w="17463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4" name="Straight Arrow Connector 283"/>
          <p:cNvCxnSpPr/>
          <p:nvPr/>
        </p:nvCxnSpPr>
        <p:spPr>
          <a:xfrm flipV="1">
            <a:off x="7022209" y="1310424"/>
            <a:ext cx="0" cy="111918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/>
              <p:cNvSpPr txBox="1"/>
              <p:nvPr/>
            </p:nvSpPr>
            <p:spPr>
              <a:xfrm>
                <a:off x="7081839" y="1663404"/>
                <a:ext cx="1410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h=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𝑙𝑜𝑔𝐵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#N=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5" name="TextBox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839" y="1663404"/>
                <a:ext cx="141084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389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Rectangle 285"/>
          <p:cNvSpPr/>
          <p:nvPr/>
        </p:nvSpPr>
        <p:spPr>
          <a:xfrm>
            <a:off x="2051720" y="46628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Combinatorial and Geometric Algorithms 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Computer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Science.Yazd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en-US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3306</Words>
  <Application>Microsoft Office PowerPoint</Application>
  <PresentationFormat>On-screen Show (16:9)</PresentationFormat>
  <Paragraphs>430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2010-08-31T10:32:49Z</dcterms:created>
  <dcterms:modified xsi:type="dcterms:W3CDTF">2015-03-13T19:40:51Z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1043</vt:i4>
  </property>
  <property fmtid="{D5CDD505-2E9C-101B-9397-08002B2CF9AE}" pid="3" name="_Version">
    <vt:lpwstr>12.0.4518</vt:lpwstr>
  </property>
</Properties>
</file>